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104"/>
  </p:notesMasterIdLst>
  <p:sldIdLst>
    <p:sldId id="256" r:id="rId2"/>
    <p:sldId id="261" r:id="rId3"/>
    <p:sldId id="432" r:id="rId4"/>
    <p:sldId id="494" r:id="rId5"/>
    <p:sldId id="498" r:id="rId6"/>
    <p:sldId id="444" r:id="rId7"/>
    <p:sldId id="495" r:id="rId8"/>
    <p:sldId id="497" r:id="rId9"/>
    <p:sldId id="526" r:id="rId10"/>
    <p:sldId id="448" r:id="rId11"/>
    <p:sldId id="506" r:id="rId12"/>
    <p:sldId id="507" r:id="rId13"/>
    <p:sldId id="508" r:id="rId14"/>
    <p:sldId id="510" r:id="rId15"/>
    <p:sldId id="512" r:id="rId16"/>
    <p:sldId id="513" r:id="rId17"/>
    <p:sldId id="511" r:id="rId18"/>
    <p:sldId id="514" r:id="rId19"/>
    <p:sldId id="431" r:id="rId20"/>
    <p:sldId id="445" r:id="rId21"/>
    <p:sldId id="446" r:id="rId22"/>
    <p:sldId id="447" r:id="rId23"/>
    <p:sldId id="515" r:id="rId24"/>
    <p:sldId id="502" r:id="rId25"/>
    <p:sldId id="499" r:id="rId26"/>
    <p:sldId id="449" r:id="rId27"/>
    <p:sldId id="516" r:id="rId28"/>
    <p:sldId id="517" r:id="rId29"/>
    <p:sldId id="518" r:id="rId30"/>
    <p:sldId id="520" r:id="rId31"/>
    <p:sldId id="450" r:id="rId32"/>
    <p:sldId id="521" r:id="rId33"/>
    <p:sldId id="540" r:id="rId34"/>
    <p:sldId id="541" r:id="rId35"/>
    <p:sldId id="522" r:id="rId36"/>
    <p:sldId id="524" r:id="rId37"/>
    <p:sldId id="451" r:id="rId38"/>
    <p:sldId id="523" r:id="rId39"/>
    <p:sldId id="527" r:id="rId40"/>
    <p:sldId id="525" r:id="rId41"/>
    <p:sldId id="539" r:id="rId42"/>
    <p:sldId id="503" r:id="rId43"/>
    <p:sldId id="504" r:id="rId44"/>
    <p:sldId id="505" r:id="rId45"/>
    <p:sldId id="490" r:id="rId46"/>
    <p:sldId id="440" r:id="rId47"/>
    <p:sldId id="453" r:id="rId48"/>
    <p:sldId id="528" r:id="rId49"/>
    <p:sldId id="454" r:id="rId50"/>
    <p:sldId id="455" r:id="rId51"/>
    <p:sldId id="530" r:id="rId52"/>
    <p:sldId id="531" r:id="rId53"/>
    <p:sldId id="529" r:id="rId54"/>
    <p:sldId id="534" r:id="rId55"/>
    <p:sldId id="532" r:id="rId56"/>
    <p:sldId id="533" r:id="rId57"/>
    <p:sldId id="535" r:id="rId58"/>
    <p:sldId id="537" r:id="rId59"/>
    <p:sldId id="536" r:id="rId60"/>
    <p:sldId id="538" r:id="rId61"/>
    <p:sldId id="456" r:id="rId62"/>
    <p:sldId id="457" r:id="rId63"/>
    <p:sldId id="458" r:id="rId64"/>
    <p:sldId id="459" r:id="rId65"/>
    <p:sldId id="460" r:id="rId66"/>
    <p:sldId id="461" r:id="rId67"/>
    <p:sldId id="462" r:id="rId68"/>
    <p:sldId id="491" r:id="rId69"/>
    <p:sldId id="441" r:id="rId70"/>
    <p:sldId id="463" r:id="rId71"/>
    <p:sldId id="464" r:id="rId72"/>
    <p:sldId id="465" r:id="rId73"/>
    <p:sldId id="466" r:id="rId74"/>
    <p:sldId id="467" r:id="rId75"/>
    <p:sldId id="468" r:id="rId76"/>
    <p:sldId id="469" r:id="rId77"/>
    <p:sldId id="470" r:id="rId78"/>
    <p:sldId id="471" r:id="rId79"/>
    <p:sldId id="472" r:id="rId80"/>
    <p:sldId id="473" r:id="rId81"/>
    <p:sldId id="492" r:id="rId82"/>
    <p:sldId id="442" r:id="rId83"/>
    <p:sldId id="436" r:id="rId84"/>
    <p:sldId id="474" r:id="rId85"/>
    <p:sldId id="475" r:id="rId86"/>
    <p:sldId id="476" r:id="rId87"/>
    <p:sldId id="477" r:id="rId88"/>
    <p:sldId id="478" r:id="rId89"/>
    <p:sldId id="479" r:id="rId90"/>
    <p:sldId id="480" r:id="rId91"/>
    <p:sldId id="493" r:id="rId92"/>
    <p:sldId id="443" r:id="rId93"/>
    <p:sldId id="481" r:id="rId94"/>
    <p:sldId id="482" r:id="rId95"/>
    <p:sldId id="483" r:id="rId96"/>
    <p:sldId id="484" r:id="rId97"/>
    <p:sldId id="485" r:id="rId98"/>
    <p:sldId id="486" r:id="rId99"/>
    <p:sldId id="487" r:id="rId100"/>
    <p:sldId id="488" r:id="rId101"/>
    <p:sldId id="489" r:id="rId102"/>
    <p:sldId id="299" r:id="rId103"/>
  </p:sldIdLst>
  <p:sldSz cx="12192000" cy="6858000"/>
  <p:notesSz cx="9296400" cy="701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01" autoAdjust="0"/>
    <p:restoredTop sz="67087" autoAdjust="0"/>
  </p:normalViewPr>
  <p:slideViewPr>
    <p:cSldViewPr snapToGrid="0">
      <p:cViewPr varScale="1">
        <p:scale>
          <a:sx n="73" d="100"/>
          <a:sy n="73" d="100"/>
        </p:scale>
        <p:origin x="232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6" d="100"/>
        <a:sy n="5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4028440" cy="351737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2"/>
            <a:ext cx="4028440" cy="351737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r">
              <a:defRPr sz="1200"/>
            </a:lvl1pPr>
          </a:lstStyle>
          <a:p>
            <a:fld id="{2F3C3236-96AA-4D99-B4CC-7963FC6EB766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2" tIns="46587" rIns="93172" bIns="4658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5"/>
            <a:ext cx="7437120" cy="2760346"/>
          </a:xfrm>
          <a:prstGeom prst="rect">
            <a:avLst/>
          </a:prstGeom>
        </p:spPr>
        <p:txBody>
          <a:bodyPr vert="horz" lIns="93172" tIns="46587" rIns="93172" bIns="4658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5"/>
            <a:ext cx="4028440" cy="351736"/>
          </a:xfrm>
          <a:prstGeom prst="rect">
            <a:avLst/>
          </a:prstGeom>
        </p:spPr>
        <p:txBody>
          <a:bodyPr vert="horz" lIns="93172" tIns="46587" rIns="93172" bIns="4658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5"/>
            <a:ext cx="4028440" cy="351736"/>
          </a:xfrm>
          <a:prstGeom prst="rect">
            <a:avLst/>
          </a:prstGeom>
        </p:spPr>
        <p:txBody>
          <a:bodyPr vert="horz" lIns="93172" tIns="46587" rIns="93172" bIns="46587" rtlCol="0" anchor="b"/>
          <a:lstStyle>
            <a:lvl1pPr algn="r">
              <a:defRPr sz="1200"/>
            </a:lvl1pPr>
          </a:lstStyle>
          <a:p>
            <a:fld id="{2CDD28BC-5780-46F3-920C-B5BE0316B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7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 of what’s involved.   Don’t need the details – just know they exist.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20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 solution_hello_assignment_2.cpp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 solution_hello_assignment_3.cpp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8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 solution_hello_assignment_2.cpp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 solution_hello_assignment_3.cpp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518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section is background on the nuts and bolts</a:t>
            </a:r>
          </a:p>
          <a:p>
            <a:r>
              <a:rPr lang="en-US" dirty="0"/>
              <a:t>standard library</a:t>
            </a:r>
          </a:p>
          <a:p>
            <a:r>
              <a:rPr lang="en-US" dirty="0"/>
              <a:t>key words</a:t>
            </a:r>
          </a:p>
          <a:p>
            <a:r>
              <a:rPr lang="en-US" dirty="0"/>
              <a:t>operators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167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314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built-in </a:t>
            </a:r>
            <a:r>
              <a:rPr lang="en-US" dirty="0" err="1"/>
              <a:t>sizeof</a:t>
            </a:r>
            <a:r>
              <a:rPr lang="en-US" dirty="0"/>
              <a:t>()</a:t>
            </a:r>
          </a:p>
          <a:p>
            <a:r>
              <a:rPr lang="en-US" dirty="0"/>
              <a:t>also uses a template</a:t>
            </a:r>
          </a:p>
          <a:p>
            <a:r>
              <a:rPr lang="en-US" dirty="0"/>
              <a:t>note that digits is an attribute.       min() and max() are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7668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var_type_examples.cpp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4199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enum_examples.cpp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547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type_cast.cpp has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8574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string_examples.cpp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0032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file_solution.cpp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448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Hello1.anno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6735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string_examples.cpp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068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regex_examples.cpp</a:t>
            </a:r>
          </a:p>
          <a:p>
            <a:r>
              <a:rPr lang="en-US" dirty="0"/>
              <a:t>regex_examples_group.cpp</a:t>
            </a:r>
          </a:p>
          <a:p>
            <a:r>
              <a:rPr lang="en-US" dirty="0"/>
              <a:t>patterns on next slide</a:t>
            </a:r>
          </a:p>
          <a:p>
            <a:r>
              <a:rPr lang="en-US" dirty="0"/>
              <a:t>regex_101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8979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regex_examples.cpp</a:t>
            </a:r>
          </a:p>
          <a:p>
            <a:r>
              <a:rPr lang="en-US" dirty="0"/>
              <a:t>regex_101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79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regex_solution.cpp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7209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conditionals.cpp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0295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conditionals.cpp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87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loops.cpp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3199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loops.cpp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1494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for_basic.cpp</a:t>
            </a:r>
          </a:p>
          <a:p>
            <a:r>
              <a:rPr lang="en-US" dirty="0"/>
              <a:t>loops.cpp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3634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loops.cpp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831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Hello1.anno</a:t>
            </a:r>
          </a:p>
          <a:p>
            <a:r>
              <a:rPr lang="en-US" dirty="0"/>
              <a:t>https://caiorss.github.io/C-Cpp-Notes/compiler-flags-options.html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0006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files1.cpp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555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files1.cpp</a:t>
            </a:r>
          </a:p>
          <a:p>
            <a:r>
              <a:rPr lang="en-US" dirty="0"/>
              <a:t>next:  reading a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680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files1.cpp</a:t>
            </a:r>
          </a:p>
          <a:p>
            <a:r>
              <a:rPr lang="en-US" dirty="0"/>
              <a:t>next:  exploring file pointers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2239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files2.cpp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687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functions1.cpp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5377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functions1.cpp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285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functions2.cpp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978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functions3_by_ref.cpp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4393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functions_and_cmd_line_args.cpp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9884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scope.cpp</a:t>
            </a:r>
          </a:p>
          <a:p>
            <a:r>
              <a:rPr lang="en-US" dirty="0"/>
              <a:t>scope1_namespace.cpp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098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Hello2_anno.cpp</a:t>
            </a:r>
          </a:p>
          <a:p>
            <a:r>
              <a:rPr lang="en-US" dirty="0" err="1"/>
              <a:t>Endl</a:t>
            </a:r>
            <a:r>
              <a:rPr lang="en-US" dirty="0"/>
              <a:t> \n + flush buffer</a:t>
            </a:r>
          </a:p>
          <a:p>
            <a:r>
              <a:rPr lang="en-US" dirty="0"/>
              <a:t>Namespace references</a:t>
            </a:r>
          </a:p>
          <a:p>
            <a:r>
              <a:rPr lang="en-US" dirty="0"/>
              <a:t>Variable declaration</a:t>
            </a:r>
          </a:p>
          <a:p>
            <a:r>
              <a:rPr lang="en-US" dirty="0"/>
              <a:t>Double quotes for strings, single for char</a:t>
            </a:r>
          </a:p>
          <a:p>
            <a:r>
              <a:rPr lang="en-US" dirty="0"/>
              <a:t>String </a:t>
            </a:r>
            <a:r>
              <a:rPr lang="en-US" dirty="0" err="1"/>
              <a:t>concat</a:t>
            </a:r>
            <a:endParaRPr lang="en-US" dirty="0"/>
          </a:p>
          <a:p>
            <a:endParaRPr lang="en-US" dirty="0"/>
          </a:p>
          <a:p>
            <a:r>
              <a:rPr lang="en-US" dirty="0"/>
              <a:t>Discuss escape characters, exp \”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68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24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Hello2_anno.cpp</a:t>
            </a:r>
          </a:p>
          <a:p>
            <a:r>
              <a:rPr lang="en-US" dirty="0" err="1"/>
              <a:t>Endl</a:t>
            </a:r>
            <a:r>
              <a:rPr lang="en-US" dirty="0"/>
              <a:t> \n + flush buffer</a:t>
            </a:r>
          </a:p>
          <a:p>
            <a:r>
              <a:rPr lang="en-US" dirty="0"/>
              <a:t>Namespace references</a:t>
            </a:r>
          </a:p>
          <a:p>
            <a:r>
              <a:rPr lang="en-US" dirty="0"/>
              <a:t>Variable declaration</a:t>
            </a:r>
          </a:p>
          <a:p>
            <a:r>
              <a:rPr lang="en-US" dirty="0"/>
              <a:t>Double quotes for strings, single for char</a:t>
            </a:r>
          </a:p>
          <a:p>
            <a:r>
              <a:rPr lang="en-US" dirty="0"/>
              <a:t>String </a:t>
            </a:r>
            <a:r>
              <a:rPr lang="en-US" dirty="0" err="1"/>
              <a:t>concat</a:t>
            </a:r>
            <a:endParaRPr lang="en-US" dirty="0"/>
          </a:p>
          <a:p>
            <a:endParaRPr lang="en-US" dirty="0"/>
          </a:p>
          <a:p>
            <a:r>
              <a:rPr lang="en-US" dirty="0"/>
              <a:t>Discuss escape characters, exp \”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799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Split a line, create long variable types, set precision</a:t>
            </a:r>
          </a:p>
          <a:p>
            <a:r>
              <a:rPr lang="en-US" dirty="0"/>
              <a:t>L is really a compiler directive that expands an integer to a long</a:t>
            </a:r>
          </a:p>
          <a:p>
            <a:r>
              <a:rPr lang="en-US" dirty="0"/>
              <a:t>  (size, accuracy)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90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518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172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010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D4988-5895-4F55-B902-EEE2088C78DE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86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D4988-5895-4F55-B902-EEE2088C78DE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40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D4988-5895-4F55-B902-EEE2088C78DE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626972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D4988-5895-4F55-B902-EEE2088C78DE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2845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D4988-5895-4F55-B902-EEE2088C78DE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29366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D4988-5895-4F55-B902-EEE2088C78DE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48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725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324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53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563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93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70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663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414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323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68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07D4988-5895-4F55-B902-EEE2088C78DE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503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plusplus.com/reference/library/manipulators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_standard_library" TargetMode="External"/><Relationship Id="rId2" Type="http://schemas.openxmlformats.org/officeDocument/2006/relationships/hyperlink" Target="https://en.wikipedia.org/wiki/C++_Standard_Librar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cpp/cpp/cpp-built-in-operators-precedence-and-associativity?view=msvc-170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70859" y="5757913"/>
            <a:ext cx="4671486" cy="1506384"/>
          </a:xfrm>
          <a:ln>
            <a:noFill/>
          </a:ln>
        </p:spPr>
        <p:txBody>
          <a:bodyPr>
            <a:normAutofit/>
          </a:bodyPr>
          <a:lstStyle/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E. G. “Gil” Dickens, Jr.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AGS LLC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Disabled Veteran 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(SDVOSB)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7" y="527537"/>
            <a:ext cx="2711456" cy="179781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TextBox 7"/>
          <p:cNvSpPr txBox="1"/>
          <p:nvPr/>
        </p:nvSpPr>
        <p:spPr>
          <a:xfrm>
            <a:off x="2646172" y="346895"/>
            <a:ext cx="53956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</a:rPr>
              <a:t>AGS LLC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ANALYTICAL GOVERNMENT SOLUTIONS </a:t>
            </a:r>
          </a:p>
          <a:p>
            <a:pPr algn="ctr"/>
            <a:endParaRPr lang="en-US" sz="1600" dirty="0"/>
          </a:p>
          <a:p>
            <a:pPr algn="ctr"/>
            <a:r>
              <a:rPr lang="en-US" sz="1600" b="1" i="1" dirty="0">
                <a:solidFill>
                  <a:schemeClr val="accent1"/>
                </a:solidFill>
              </a:rPr>
              <a:t>Defensible, highly accurate analytical products and decision analysis for Decision Makers</a:t>
            </a:r>
          </a:p>
        </p:txBody>
      </p:sp>
      <p:sp>
        <p:nvSpPr>
          <p:cNvPr id="10" name="5-Point Star 9"/>
          <p:cNvSpPr/>
          <p:nvPr/>
        </p:nvSpPr>
        <p:spPr>
          <a:xfrm>
            <a:off x="3931270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6264396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308" y="145184"/>
            <a:ext cx="2215897" cy="15641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09300" y="6447495"/>
            <a:ext cx="172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V 062419 </a:t>
            </a:r>
            <a:r>
              <a:rPr lang="en-US" sz="1000" b="1" dirty="0" err="1">
                <a:solidFill>
                  <a:schemeClr val="bg1"/>
                </a:solidFill>
              </a:rPr>
              <a:t>egd</a:t>
            </a:r>
            <a:endParaRPr 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F3EDB64F-17A4-40F6-AE5E-AC925B84DB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224" y="1826273"/>
            <a:ext cx="1835418" cy="1797813"/>
          </a:xfrm>
          <a:prstGeom prst="rect">
            <a:avLst/>
          </a:prstGeom>
        </p:spPr>
      </p:pic>
      <p:sp>
        <p:nvSpPr>
          <p:cNvPr id="12" name="Subtitle 4">
            <a:extLst>
              <a:ext uri="{FF2B5EF4-FFF2-40B4-BE49-F238E27FC236}">
                <a16:creationId xmlns:a16="http://schemas.microsoft.com/office/drawing/2014/main" id="{5DCB2124-89EF-44F3-A671-253902FBB847}"/>
              </a:ext>
            </a:extLst>
          </p:cNvPr>
          <p:cNvSpPr txBox="1">
            <a:spLocks/>
          </p:cNvSpPr>
          <p:nvPr/>
        </p:nvSpPr>
        <p:spPr>
          <a:xfrm>
            <a:off x="195405" y="2725179"/>
            <a:ext cx="8144779" cy="24497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Introduction to C++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Day 1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13-17 December 2021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3600" b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600" b="1" i="1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DD0E97-0CA3-40BB-BD46-AF63D474880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013" y="1826273"/>
            <a:ext cx="2000500" cy="168430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ubtitle 4">
            <a:extLst>
              <a:ext uri="{FF2B5EF4-FFF2-40B4-BE49-F238E27FC236}">
                <a16:creationId xmlns:a16="http://schemas.microsoft.com/office/drawing/2014/main" id="{F377E938-4E7F-4486-AC22-3A1B228974EB}"/>
              </a:ext>
            </a:extLst>
          </p:cNvPr>
          <p:cNvSpPr txBox="1">
            <a:spLocks/>
          </p:cNvSpPr>
          <p:nvPr/>
        </p:nvSpPr>
        <p:spPr>
          <a:xfrm>
            <a:off x="117116" y="5643624"/>
            <a:ext cx="4671486" cy="15063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Pat Barton.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PES LLC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100" b="1" i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Minority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482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7659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Console-based I/O text streams</a:t>
            </a:r>
          </a:p>
          <a:p>
            <a:pPr marL="685800" lvl="1"/>
            <a:r>
              <a:rPr lang="en-US" b="1" dirty="0"/>
              <a:t>Insertion operator &lt;&lt;&lt;</a:t>
            </a:r>
          </a:p>
          <a:p>
            <a:pPr marL="685800" lvl="1"/>
            <a:r>
              <a:rPr lang="en-US" b="1" dirty="0"/>
              <a:t>extraction operator &gt;&gt;&gt;</a:t>
            </a:r>
          </a:p>
          <a:p>
            <a:pPr marL="685800" lvl="1"/>
            <a:r>
              <a:rPr lang="en-US" b="1" dirty="0"/>
              <a:t>std::</a:t>
            </a:r>
            <a:r>
              <a:rPr lang="en-US" b="1" dirty="0" err="1"/>
              <a:t>c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in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pPr marL="685800" lvl="1"/>
            <a:r>
              <a:rPr lang="en-US" b="1" dirty="0"/>
              <a:t>std::</a:t>
            </a:r>
            <a:r>
              <a:rPr lang="en-US" b="1" dirty="0" err="1"/>
              <a:t>cout</a:t>
            </a:r>
            <a:endParaRPr lang="en-US" b="1" dirty="0"/>
          </a:p>
          <a:p>
            <a:pPr marL="685800" lvl="1"/>
            <a:r>
              <a:rPr lang="en-US" b="1" dirty="0"/>
              <a:t>std::</a:t>
            </a:r>
            <a:r>
              <a:rPr lang="en-US" b="1" dirty="0" err="1"/>
              <a:t>endl</a:t>
            </a:r>
            <a:endParaRPr lang="en-US" b="1" dirty="0"/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69776053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5730" y="210761"/>
            <a:ext cx="551217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Standard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9B72D3-85F5-4CD3-9E8A-892B7EE29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" r="22606" b="2"/>
          <a:stretch/>
        </p:blipFill>
        <p:spPr>
          <a:xfrm>
            <a:off x="5837563" y="115431"/>
            <a:ext cx="3497937" cy="2775815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814117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5730" y="210761"/>
            <a:ext cx="551217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Standard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9B72D3-85F5-4CD3-9E8A-892B7EE29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" r="22606" b="2"/>
          <a:stretch/>
        </p:blipFill>
        <p:spPr>
          <a:xfrm>
            <a:off x="5837563" y="115431"/>
            <a:ext cx="3497937" cy="2775815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9952462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896752" y="5866574"/>
            <a:ext cx="4680754" cy="1040587"/>
          </a:xfrm>
          <a:ln>
            <a:noFill/>
          </a:ln>
        </p:spPr>
        <p:txBody>
          <a:bodyPr>
            <a:normAutofit lnSpcReduction="10000"/>
          </a:bodyPr>
          <a:lstStyle/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E. G. “Gil” Dickens, Jr.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AGS LLC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Disabled Veteran 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(SDVOSB)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71" y="145184"/>
            <a:ext cx="2711456" cy="179781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TextBox 7"/>
          <p:cNvSpPr txBox="1"/>
          <p:nvPr/>
        </p:nvSpPr>
        <p:spPr>
          <a:xfrm>
            <a:off x="2835927" y="366560"/>
            <a:ext cx="53956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</a:rPr>
              <a:t>AGS LLC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ANALYTICAL GOVERNMENT SOLUTIONS </a:t>
            </a:r>
          </a:p>
          <a:p>
            <a:pPr algn="ctr"/>
            <a:endParaRPr lang="en-US" sz="1600" dirty="0"/>
          </a:p>
          <a:p>
            <a:pPr algn="ctr"/>
            <a:r>
              <a:rPr lang="en-US" sz="1600" b="1" i="1" dirty="0">
                <a:solidFill>
                  <a:schemeClr val="accent1"/>
                </a:solidFill>
              </a:rPr>
              <a:t>Defensible, highly accurate analytical products and decision analysis for Decision Makers</a:t>
            </a:r>
          </a:p>
        </p:txBody>
      </p:sp>
      <p:sp>
        <p:nvSpPr>
          <p:cNvPr id="10" name="5-Point Star 9"/>
          <p:cNvSpPr/>
          <p:nvPr/>
        </p:nvSpPr>
        <p:spPr>
          <a:xfrm>
            <a:off x="3965156" y="484867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6500370" y="484868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308" y="145184"/>
            <a:ext cx="2215897" cy="15641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850306" y="6611779"/>
            <a:ext cx="172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V 072321 </a:t>
            </a:r>
            <a:r>
              <a:rPr lang="en-US" sz="1000" b="1" dirty="0" err="1">
                <a:solidFill>
                  <a:schemeClr val="bg1"/>
                </a:solidFill>
              </a:rPr>
              <a:t>egd</a:t>
            </a:r>
            <a:endParaRPr 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F3EDB64F-17A4-40F6-AE5E-AC925B84DB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595" y="1826272"/>
            <a:ext cx="1835418" cy="1797813"/>
          </a:xfrm>
          <a:prstGeom prst="rect">
            <a:avLst/>
          </a:prstGeom>
        </p:spPr>
      </p:pic>
      <p:sp>
        <p:nvSpPr>
          <p:cNvPr id="12" name="Subtitle 4">
            <a:extLst>
              <a:ext uri="{FF2B5EF4-FFF2-40B4-BE49-F238E27FC236}">
                <a16:creationId xmlns:a16="http://schemas.microsoft.com/office/drawing/2014/main" id="{5DCB2124-89EF-44F3-A671-253902FBB847}"/>
              </a:ext>
            </a:extLst>
          </p:cNvPr>
          <p:cNvSpPr txBox="1">
            <a:spLocks/>
          </p:cNvSpPr>
          <p:nvPr/>
        </p:nvSpPr>
        <p:spPr>
          <a:xfrm>
            <a:off x="1271623" y="2598019"/>
            <a:ext cx="8144779" cy="37223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The AGS Staff and Instructors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Pat Barton and Gil Dickens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Wish to express our thanks to our Dahlgren SWC and Navy Community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For Joining Our Presentation of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3600" b="1" dirty="0">
              <a:solidFill>
                <a:schemeClr val="tx1"/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AGS APPLIED PYTHON COURSE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July 19th – July 23</a:t>
            </a:r>
            <a:r>
              <a:rPr lang="en-US" sz="3600" b="1" baseline="30000" dirty="0">
                <a:solidFill>
                  <a:schemeClr val="tx1"/>
                </a:solidFill>
                <a:latin typeface="Arial Narrow" pitchFamily="34" charset="0"/>
              </a:rPr>
              <a:t>rd</a:t>
            </a: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 2021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3600" b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600" b="1" i="1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DD0E97-0CA3-40BB-BD46-AF63D474880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013" y="1826273"/>
            <a:ext cx="2000500" cy="1684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6AFEE92-0C64-4D79-B1E0-4BA0BADE17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3864" y="3914698"/>
            <a:ext cx="2000500" cy="18853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CBF9FB-B95D-4BAF-A4DD-5CA115E0CB2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02" y="4045726"/>
            <a:ext cx="1716769" cy="1885343"/>
          </a:xfrm>
          <a:prstGeom prst="rect">
            <a:avLst/>
          </a:prstGeom>
        </p:spPr>
      </p:pic>
      <p:sp>
        <p:nvSpPr>
          <p:cNvPr id="14" name="Subtitle 4">
            <a:extLst>
              <a:ext uri="{FF2B5EF4-FFF2-40B4-BE49-F238E27FC236}">
                <a16:creationId xmlns:a16="http://schemas.microsoft.com/office/drawing/2014/main" id="{82D6971F-23B7-4810-BA61-B305C9A8FF67}"/>
              </a:ext>
            </a:extLst>
          </p:cNvPr>
          <p:cNvSpPr txBox="1">
            <a:spLocks/>
          </p:cNvSpPr>
          <p:nvPr/>
        </p:nvSpPr>
        <p:spPr>
          <a:xfrm>
            <a:off x="-666339" y="5910769"/>
            <a:ext cx="3615731" cy="104058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Pat Barton.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PES LLC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Minority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711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985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Adding dialogue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1A4D6-B145-4D27-9DB3-2B4582985250}"/>
              </a:ext>
            </a:extLst>
          </p:cNvPr>
          <p:cNvSpPr txBox="1"/>
          <p:nvPr/>
        </p:nvSpPr>
        <p:spPr>
          <a:xfrm>
            <a:off x="3706899" y="1053226"/>
            <a:ext cx="7793376" cy="452431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// hello2_anno.cpp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#include &lt;iostream&gt;             // IO </a:t>
            </a:r>
            <a:r>
              <a:rPr lang="en-US" dirty="0" err="1">
                <a:solidFill>
                  <a:schemeClr val="bg1"/>
                </a:solidFill>
              </a:rPr>
              <a:t>opps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using namespace std;           // full importation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int main()    {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std::</a:t>
            </a:r>
            <a:r>
              <a:rPr lang="en-US" dirty="0" err="1">
                <a:solidFill>
                  <a:schemeClr val="bg1"/>
                </a:solidFill>
              </a:rPr>
              <a:t>cout</a:t>
            </a:r>
            <a:r>
              <a:rPr lang="en-US" dirty="0">
                <a:solidFill>
                  <a:schemeClr val="bg1"/>
                </a:solidFill>
              </a:rPr>
              <a:t> &lt;&lt; "Hello World from hello2!  You good?" &lt;&lt; </a:t>
            </a:r>
            <a:r>
              <a:rPr lang="en-US" dirty="0" err="1">
                <a:solidFill>
                  <a:schemeClr val="bg1"/>
                </a:solidFill>
              </a:rPr>
              <a:t>endl</a:t>
            </a:r>
            <a:r>
              <a:rPr lang="en-US" dirty="0">
                <a:solidFill>
                  <a:schemeClr val="bg1"/>
                </a:solidFill>
              </a:rPr>
              <a:t>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std::string resp = "Awesome";     // vars +  types declared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std::</a:t>
            </a:r>
            <a:r>
              <a:rPr lang="en-US" dirty="0" err="1">
                <a:solidFill>
                  <a:schemeClr val="bg1"/>
                </a:solidFill>
              </a:rPr>
              <a:t>cout</a:t>
            </a:r>
            <a:r>
              <a:rPr lang="en-US" dirty="0">
                <a:solidFill>
                  <a:schemeClr val="bg1"/>
                </a:solidFill>
              </a:rPr>
              <a:t> &lt;&lt; "I'm delighted that you're " + resp + "!";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return 0;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75495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985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Now you try ...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1A4D6-B145-4D27-9DB3-2B4582985250}"/>
              </a:ext>
            </a:extLst>
          </p:cNvPr>
          <p:cNvSpPr txBox="1"/>
          <p:nvPr/>
        </p:nvSpPr>
        <p:spPr>
          <a:xfrm>
            <a:off x="3706899" y="1053226"/>
            <a:ext cx="7793376" cy="563231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   file name here</a:t>
            </a:r>
          </a:p>
          <a:p>
            <a:b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  # include libraries here (no semicolons)</a:t>
            </a:r>
          </a:p>
          <a:p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 // </a:t>
            </a:r>
            <a:r>
              <a:rPr lang="en-US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name_of_included_library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 define your main </a:t>
            </a:r>
            <a:r>
              <a:rPr lang="en-US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entrypoint</a:t>
            </a:r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main like this</a:t>
            </a:r>
          </a:p>
          <a:p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 main()</a:t>
            </a:r>
          </a:p>
          <a:p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 the body of the main() function goes between curly braces</a:t>
            </a:r>
          </a:p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// declare any variables here</a:t>
            </a:r>
          </a:p>
          <a:p>
            <a:b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// find out favorite baseball team and store in variable</a:t>
            </a:r>
          </a:p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// write affirmative message e.g., GO Cubs !!</a:t>
            </a:r>
          </a:p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// return 0 for success</a:t>
            </a:r>
          </a:p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75531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107271" y="0"/>
            <a:ext cx="6643009" cy="985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Adding calculations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1A4D6-B145-4D27-9DB3-2B4582985250}"/>
              </a:ext>
            </a:extLst>
          </p:cNvPr>
          <p:cNvSpPr txBox="1"/>
          <p:nvPr/>
        </p:nvSpPr>
        <p:spPr>
          <a:xfrm>
            <a:off x="3630706" y="689788"/>
            <a:ext cx="8377518" cy="5693866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 hello4_ints.cpp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 &lt;iostream&gt;    // part of the standard library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 &lt;string&gt;      // also part of the standard library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 main()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std::string resp;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int age;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int days;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"How are you  ?"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//std::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getline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&gt;&gt;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ws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 resp);  // 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ws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=whitespace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manip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&lt;string&gt;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resp;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"I'm delighted that you're " + resp + "!\n";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"How old are you?  ";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&gt;&gt; age;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"So you're " &lt;&lt; age &lt;&lt; "  That's "  &lt;&lt; age * 365.25 &lt;&lt; " days.\n";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days = age * 365.25;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"Days is specified as an integer, remembered as:  " &lt;&lt; days;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return 0;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69952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107271" y="0"/>
            <a:ext cx="6643009" cy="2595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Manipulators</a:t>
            </a:r>
          </a:p>
          <a:p>
            <a:pPr marL="685800" lvl="1"/>
            <a:r>
              <a:rPr lang="en-US" b="1" dirty="0"/>
              <a:t>use against any stream with the &lt;&lt; operator</a:t>
            </a:r>
          </a:p>
          <a:p>
            <a:pPr marL="685800" lvl="1"/>
            <a:r>
              <a:rPr lang="en-US" b="1" dirty="0"/>
              <a:t>you can also set flags manually</a:t>
            </a:r>
          </a:p>
          <a:p>
            <a:pPr marL="685800" lvl="1"/>
            <a:r>
              <a:rPr lang="en-US" b="1" dirty="0"/>
              <a:t>... either way, you’re creating settings on the  base stream class (</a:t>
            </a:r>
            <a:r>
              <a:rPr lang="en-US" b="1" dirty="0" err="1"/>
              <a:t>ios_base</a:t>
            </a:r>
            <a:r>
              <a:rPr lang="en-US" b="1" dirty="0"/>
              <a:t>)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1A4D6-B145-4D27-9DB3-2B4582985250}"/>
              </a:ext>
            </a:extLst>
          </p:cNvPr>
          <p:cNvSpPr txBox="1"/>
          <p:nvPr/>
        </p:nvSpPr>
        <p:spPr>
          <a:xfrm>
            <a:off x="3697941" y="2814423"/>
            <a:ext cx="8377518" cy="3539430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 hello5_manipulators.cpp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 &lt;iostream&gt;    // all these are in the standard library 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 &lt;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iomanip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     // where manipulators live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 &lt;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cmath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       // where a lot of math functions live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 main()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const long double pi = 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acos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(-1.L);    //  long int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&lt;&lt; "default precision (6): " &lt;&lt; pi &lt;&lt; '\n';  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&lt;&lt; "std::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setprecision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(10): " &lt;&lt; 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setprecision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(10) &lt;&lt; pi &lt;&lt; '\n';    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return 0;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837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335871" y="290691"/>
            <a:ext cx="6643009" cy="985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Manipulators (continued)</a:t>
            </a:r>
          </a:p>
          <a:p>
            <a:pPr marL="685800" lvl="1"/>
            <a:r>
              <a:rPr lang="en-US" b="1" dirty="0"/>
              <a:t>lots of options, including formatting and display of Boolean values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1A4D6-B145-4D27-9DB3-2B4582985250}"/>
              </a:ext>
            </a:extLst>
          </p:cNvPr>
          <p:cNvSpPr txBox="1"/>
          <p:nvPr/>
        </p:nvSpPr>
        <p:spPr>
          <a:xfrm>
            <a:off x="3629257" y="1276180"/>
            <a:ext cx="8377518" cy="3970318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 hello6_manipulators.cpp</a:t>
            </a:r>
          </a:p>
          <a:p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 &lt;iostream&gt;    // all these are in the standard library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 &lt;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iomanip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     // where manipulators live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 main()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const long 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a_num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132323.0;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showpos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a_num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std::hex &lt;&lt; 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a_num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std::oct &lt;&lt; 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a_num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true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boolalpha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true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return 0;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hlinkClick r:id="rId4"/>
            <a:extLst>
              <a:ext uri="{FF2B5EF4-FFF2-40B4-BE49-F238E27FC236}">
                <a16:creationId xmlns:a16="http://schemas.microsoft.com/office/drawing/2014/main" id="{36C511AF-6BE5-4587-8209-6FB76C89D8F3}"/>
              </a:ext>
            </a:extLst>
          </p:cNvPr>
          <p:cNvSpPr txBox="1"/>
          <p:nvPr/>
        </p:nvSpPr>
        <p:spPr>
          <a:xfrm>
            <a:off x="3629257" y="5537190"/>
            <a:ext cx="7121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https://www.cplusplus.com/reference/library/manipulators/</a:t>
            </a:r>
          </a:p>
        </p:txBody>
      </p:sp>
    </p:spTree>
    <p:extLst>
      <p:ext uri="{BB962C8B-B14F-4D97-AF65-F5344CB8AC3E}">
        <p14:creationId xmlns:p14="http://schemas.microsoft.com/office/powerpoint/2010/main" val="3194454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107271" y="0"/>
            <a:ext cx="6643009" cy="985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Manipulators (continued)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1A4D6-B145-4D27-9DB3-2B4582985250}"/>
              </a:ext>
            </a:extLst>
          </p:cNvPr>
          <p:cNvSpPr txBox="1"/>
          <p:nvPr/>
        </p:nvSpPr>
        <p:spPr>
          <a:xfrm>
            <a:off x="3630706" y="689788"/>
            <a:ext cx="8377518" cy="3323987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 hello7_manipulators.cpp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 &lt;iostream&gt;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 &lt;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iomanip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 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 main() {  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std::left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setw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(12) &lt;&lt; "Univ. 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Mich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            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&lt;&lt; std::right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setw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(3) &lt;&lt; 42            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&lt;&lt; '\n';  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std::left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setw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(12) &lt;&lt; "Ohio State"            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&lt;&lt; std::right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setw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(3)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&lt;&lt; 27            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&lt;&lt; '\n';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44072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985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Now you try -  Part 1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1A4D6-B145-4D27-9DB3-2B4582985250}"/>
              </a:ext>
            </a:extLst>
          </p:cNvPr>
          <p:cNvSpPr txBox="1"/>
          <p:nvPr/>
        </p:nvSpPr>
        <p:spPr>
          <a:xfrm>
            <a:off x="3989287" y="913601"/>
            <a:ext cx="7793376" cy="4832092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   file name here as a comment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  # include libraries here (no semicolons)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 // librar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y name(s), one per line</a:t>
            </a:r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 main()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 the body of the main() function goes between curly braces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// declare any variables here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// ask 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size of largest fish user ever caught</a:t>
            </a:r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//  report back 75% of the user’s claim 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as text</a:t>
            </a:r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//  calculate 75% of the user’s claim in a variable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   //  report the variable’s value as text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	//  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return 0 for success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06239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3695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Part 2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b="1" dirty="0"/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See if you can extend the ‘football scores’ routine to include:</a:t>
            </a:r>
          </a:p>
          <a:p>
            <a:pPr marL="685800" lvl="1"/>
            <a:r>
              <a:rPr lang="en-US" b="1" dirty="0"/>
              <a:t> a header row </a:t>
            </a:r>
          </a:p>
          <a:p>
            <a:pPr marL="685800" lvl="1"/>
            <a:r>
              <a:rPr lang="en-US" b="1" dirty="0"/>
              <a:t>extra columns for each quarters points</a:t>
            </a:r>
          </a:p>
          <a:p>
            <a:pPr marL="400050" lvl="1" indent="0">
              <a:buNone/>
            </a:pPr>
            <a:endParaRPr lang="en-US" b="1" dirty="0"/>
          </a:p>
          <a:p>
            <a:pPr marL="400050" lvl="1" indent="0">
              <a:buNone/>
            </a:pPr>
            <a:r>
              <a:rPr lang="en-US" b="1" dirty="0"/>
              <a:t>Output might look like this: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1A4D6-B145-4D27-9DB3-2B4582985250}"/>
              </a:ext>
            </a:extLst>
          </p:cNvPr>
          <p:cNvSpPr txBox="1"/>
          <p:nvPr/>
        </p:nvSpPr>
        <p:spPr>
          <a:xfrm>
            <a:off x="3881711" y="4397188"/>
            <a:ext cx="7793376" cy="738664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        1  2  3  4  T</a:t>
            </a:r>
          </a:p>
          <a:p>
            <a:r>
              <a:rPr lang="de-DE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Univ. Mich    7  7 14 14 42</a:t>
            </a:r>
          </a:p>
          <a:p>
            <a:r>
              <a:rPr lang="de-DE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Ohio State    3 10  0 14 27</a:t>
            </a:r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078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44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81BBDC9-2DC6-4959-AC3D-49A5DCB05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74BB55-8517-4CFE-9389-81D0E6F8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F7C935-E41E-4E8D-91DF-D3BAB9521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B64230-1B44-4C76-9885-0BBE5C73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F7F181-4FFE-4F8E-A3D0-1A8ECDEF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66495D-EC57-44E4-8DED-0DC2E07A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E0DA2F2-D672-4417-8072-9ED4FA5C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E8BACB-AEC7-46A5-A3AD-4D1BBE871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8452CCF-4A27-488A-AAF4-424933CFC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771B67-8878-4622-83B0-D431C2330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919" y="685800"/>
            <a:ext cx="3705269" cy="530859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DAY 1</a:t>
            </a:r>
            <a:br>
              <a:rPr lang="en-US" sz="3200" b="1" dirty="0">
                <a:solidFill>
                  <a:srgbClr val="FFFFFF"/>
                </a:solidFill>
              </a:rPr>
            </a:b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106ED-97B4-4414-832B-A48C522F5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553" y="685800"/>
            <a:ext cx="4754563" cy="5410200"/>
          </a:xfrm>
        </p:spPr>
        <p:txBody>
          <a:bodyPr>
            <a:normAutofit lnSpcReduction="10000"/>
          </a:bodyPr>
          <a:lstStyle/>
          <a:p>
            <a:pPr marL="0" indent="0">
              <a:buSzPct val="100000"/>
              <a:buNone/>
            </a:pPr>
            <a:r>
              <a:rPr lang="en-US" sz="1800" b="1" dirty="0">
                <a:solidFill>
                  <a:srgbClr val="FFFFFF"/>
                </a:solidFill>
              </a:rPr>
              <a:t>Today’s Objectives and Topics</a:t>
            </a: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Introduction to C++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IDE and command line operations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Your first C++ application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Namespace management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Standard library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Keywords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Operators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Console-based I/O streams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Basic variable/data types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Type-casting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Flow control with if / then / else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For statement and basic looping</a:t>
            </a: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>
              <a:buSzPct val="100000"/>
            </a:pPr>
            <a:endParaRPr lang="en-US" sz="1800" b="1" dirty="0">
              <a:solidFill>
                <a:srgbClr val="FFFFFF"/>
              </a:solidFill>
            </a:endParaRP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 marL="0" indent="0">
              <a:buSzPct val="100000"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124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7"/>
            <a:ext cx="7169688" cy="5261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Standard library</a:t>
            </a:r>
          </a:p>
          <a:p>
            <a:pPr marL="685800" lvl="1"/>
            <a:r>
              <a:rPr lang="en-US" b="1" dirty="0"/>
              <a:t>General term for core tools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Namespace is “std”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Other libraries extend th</a:t>
            </a:r>
            <a:r>
              <a:rPr lang="en-US" b="1" dirty="0"/>
              <a:t>e language, but are not core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1143000" lvl="2"/>
            <a:r>
              <a:rPr lang="en-US" b="1" dirty="0">
                <a:solidFill>
                  <a:schemeClr val="bg2">
                    <a:lumMod val="75000"/>
                  </a:schemeClr>
                </a:solidFill>
                <a:hlinkClick r:id="rId2"/>
              </a:rPr>
              <a:t>https://en.wikipedia.org/wiki/C++_Standard_Library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Incorporates C standard library w/ mangled names </a:t>
            </a:r>
          </a:p>
          <a:p>
            <a:pPr marL="1143000" lvl="2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&lt;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math.h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&gt; --&gt; &lt;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cmath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&gt;</a:t>
            </a:r>
          </a:p>
          <a:p>
            <a:pPr marL="1143000" lvl="2"/>
            <a:r>
              <a:rPr lang="en-US" b="1" dirty="0">
                <a:solidFill>
                  <a:schemeClr val="bg2">
                    <a:lumMod val="75000"/>
                  </a:schemeClr>
                </a:solidFill>
                <a:hlinkClick r:id="rId3"/>
              </a:rPr>
              <a:t>https://en.wikipedia.org/wiki/C_standard_library</a:t>
            </a:r>
            <a:endParaRPr lang="en-US" b="1" dirty="0"/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We can access elements with statements like:</a:t>
            </a:r>
          </a:p>
          <a:p>
            <a:pPr marL="1143000" lvl="2"/>
            <a:r>
              <a:rPr lang="en-US" b="1" dirty="0"/>
              <a:t>#include &lt;iostream&gt;</a:t>
            </a:r>
          </a:p>
          <a:p>
            <a:pPr marL="1143000" lvl="2"/>
            <a:r>
              <a:rPr lang="en-US" b="1" dirty="0"/>
              <a:t>u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sing std::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cout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;</a:t>
            </a:r>
          </a:p>
          <a:p>
            <a:pPr marL="685800" lvl="1"/>
            <a:r>
              <a:rPr lang="en-US" b="1" dirty="0"/>
              <a:t>Examples: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88BC9FF-03A1-464A-8A73-2A49365FF7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173302"/>
              </p:ext>
            </p:extLst>
          </p:nvPr>
        </p:nvGraphicFramePr>
        <p:xfrm>
          <a:off x="5521235" y="5460275"/>
          <a:ext cx="3644900" cy="952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687418587"/>
                    </a:ext>
                  </a:extLst>
                </a:gridCol>
                <a:gridCol w="1739900">
                  <a:extLst>
                    <a:ext uri="{9D8B030D-6E8A-4147-A177-3AD203B41FA5}">
                      <a16:colId xmlns:a16="http://schemas.microsoft.com/office/drawing/2014/main" val="308756337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&lt;array&gt;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&lt;iterator&gt;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4277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&lt;deque&gt;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&lt;chrono&gt;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386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&lt;list&gt;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&lt;string&gt;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9926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&lt;map&gt;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&lt;iostream&gt;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7557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&lt;vector&gt;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&lt;</a:t>
                      </a:r>
                      <a:r>
                        <a:rPr lang="en-US" sz="1100" u="none" strike="noStrike" dirty="0" err="1">
                          <a:effectLst/>
                        </a:rPr>
                        <a:t>valarray</a:t>
                      </a:r>
                      <a:r>
                        <a:rPr lang="en-US" sz="1100" u="none" strike="noStrike" dirty="0">
                          <a:effectLst/>
                        </a:rPr>
                        <a:t>&gt;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8259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0138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1597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Keywords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Reserved </a:t>
            </a:r>
            <a:r>
              <a:rPr lang="en-US" b="1" dirty="0"/>
              <a:t>– </a:t>
            </a:r>
            <a:r>
              <a:rPr lang="en-US" sz="1900" b="1" dirty="0"/>
              <a:t>can’t</a:t>
            </a:r>
            <a:r>
              <a:rPr lang="en-US" b="1" dirty="0"/>
              <a:t> use for anything else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Most are data types and control  statements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584397D-3CDC-4E54-B094-58A93A6704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665809"/>
              </p:ext>
            </p:extLst>
          </p:nvPr>
        </p:nvGraphicFramePr>
        <p:xfrm>
          <a:off x="4587191" y="1785415"/>
          <a:ext cx="5022538" cy="3666930"/>
        </p:xfrm>
        <a:graphic>
          <a:graphicData uri="http://schemas.openxmlformats.org/drawingml/2006/table">
            <a:tbl>
              <a:tblPr/>
              <a:tblGrid>
                <a:gridCol w="790793">
                  <a:extLst>
                    <a:ext uri="{9D8B030D-6E8A-4147-A177-3AD203B41FA5}">
                      <a16:colId xmlns:a16="http://schemas.microsoft.com/office/drawing/2014/main" val="653591494"/>
                    </a:ext>
                  </a:extLst>
                </a:gridCol>
                <a:gridCol w="572240">
                  <a:extLst>
                    <a:ext uri="{9D8B030D-6E8A-4147-A177-3AD203B41FA5}">
                      <a16:colId xmlns:a16="http://schemas.microsoft.com/office/drawing/2014/main" val="663000000"/>
                    </a:ext>
                  </a:extLst>
                </a:gridCol>
                <a:gridCol w="774110">
                  <a:extLst>
                    <a:ext uri="{9D8B030D-6E8A-4147-A177-3AD203B41FA5}">
                      <a16:colId xmlns:a16="http://schemas.microsoft.com/office/drawing/2014/main" val="3756657322"/>
                    </a:ext>
                  </a:extLst>
                </a:gridCol>
                <a:gridCol w="843346">
                  <a:extLst>
                    <a:ext uri="{9D8B030D-6E8A-4147-A177-3AD203B41FA5}">
                      <a16:colId xmlns:a16="http://schemas.microsoft.com/office/drawing/2014/main" val="2028907520"/>
                    </a:ext>
                  </a:extLst>
                </a:gridCol>
                <a:gridCol w="778281">
                  <a:extLst>
                    <a:ext uri="{9D8B030D-6E8A-4147-A177-3AD203B41FA5}">
                      <a16:colId xmlns:a16="http://schemas.microsoft.com/office/drawing/2014/main" val="385096628"/>
                    </a:ext>
                  </a:extLst>
                </a:gridCol>
                <a:gridCol w="602480">
                  <a:extLst>
                    <a:ext uri="{9D8B030D-6E8A-4147-A177-3AD203B41FA5}">
                      <a16:colId xmlns:a16="http://schemas.microsoft.com/office/drawing/2014/main" val="1595679830"/>
                    </a:ext>
                  </a:extLst>
                </a:gridCol>
                <a:gridCol w="661288">
                  <a:extLst>
                    <a:ext uri="{9D8B030D-6E8A-4147-A177-3AD203B41FA5}">
                      <a16:colId xmlns:a16="http://schemas.microsoft.com/office/drawing/2014/main" val="4174847905"/>
                    </a:ext>
                  </a:extLst>
                </a:gridCol>
              </a:tblGrid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auto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catch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private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template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sizeof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asm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6893375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double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throw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while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protected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61997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const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try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return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public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delete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837824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extern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475793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else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virtual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inline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923456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unsigned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</a:rPr>
                        <a:t> friend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563025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float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continue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this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385592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enum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if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901984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goto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980918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short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typedef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905248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signed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292091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void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default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volatile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554740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static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953402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struct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register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446530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union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084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2904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9"/>
            <a:ext cx="6643009" cy="10551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Some important operators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49B8E7B-0EBF-4753-8FAB-BF1318118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270186"/>
              </p:ext>
            </p:extLst>
          </p:nvPr>
        </p:nvGraphicFramePr>
        <p:xfrm>
          <a:off x="4282083" y="1158240"/>
          <a:ext cx="6643008" cy="33599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3897">
                  <a:extLst>
                    <a:ext uri="{9D8B030D-6E8A-4147-A177-3AD203B41FA5}">
                      <a16:colId xmlns:a16="http://schemas.microsoft.com/office/drawing/2014/main" val="820464829"/>
                    </a:ext>
                  </a:extLst>
                </a:gridCol>
                <a:gridCol w="1027445">
                  <a:extLst>
                    <a:ext uri="{9D8B030D-6E8A-4147-A177-3AD203B41FA5}">
                      <a16:colId xmlns:a16="http://schemas.microsoft.com/office/drawing/2014/main" val="1304467117"/>
                    </a:ext>
                  </a:extLst>
                </a:gridCol>
                <a:gridCol w="2378805">
                  <a:extLst>
                    <a:ext uri="{9D8B030D-6E8A-4147-A177-3AD203B41FA5}">
                      <a16:colId xmlns:a16="http://schemas.microsoft.com/office/drawing/2014/main" val="2477374576"/>
                    </a:ext>
                  </a:extLst>
                </a:gridCol>
                <a:gridCol w="2342861">
                  <a:extLst>
                    <a:ext uri="{9D8B030D-6E8A-4147-A177-3AD203B41FA5}">
                      <a16:colId xmlns:a16="http://schemas.microsoft.com/office/drawing/2014/main" val="3749050714"/>
                    </a:ext>
                  </a:extLst>
                </a:gridCol>
              </a:tblGrid>
              <a:tr h="3335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sng" strike="noStrike" dirty="0">
                          <a:effectLst/>
                        </a:rPr>
                        <a:t> Math</a:t>
                      </a:r>
                      <a:endParaRPr lang="en-US" sz="14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sng" strike="noStrike" dirty="0">
                          <a:effectLst/>
                        </a:rPr>
                        <a:t>Compare</a:t>
                      </a:r>
                      <a:endParaRPr lang="en-US" sz="14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 </a:t>
                      </a:r>
                      <a:r>
                        <a:rPr lang="en-US" sz="1400" u="sng" strike="noStrike" dirty="0">
                          <a:effectLst/>
                        </a:rPr>
                        <a:t>Boolean</a:t>
                      </a:r>
                      <a:endParaRPr lang="en-US" sz="14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sng" strike="noStrike">
                          <a:effectLst/>
                        </a:rPr>
                        <a:t>Bitwise</a:t>
                      </a:r>
                      <a:endParaRPr lang="en-US" sz="14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117614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a +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 ==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 !a  (not  works)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~a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159041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a –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 !=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 a &amp;&amp; b   (and  works)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 &amp; b  (bitand  works)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947217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+a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 &gt; 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 a || b   (or  works)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 | b  (bitor  works)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3519174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-a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 &lt; 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 ^ b  (</a:t>
                      </a:r>
                      <a:r>
                        <a:rPr lang="en-US" sz="1400" u="none" strike="noStrike" dirty="0" err="1">
                          <a:effectLst/>
                        </a:rPr>
                        <a:t>xor</a:t>
                      </a:r>
                      <a:r>
                        <a:rPr lang="en-US" sz="1400" u="none" strike="noStrike" dirty="0">
                          <a:effectLst/>
                        </a:rPr>
                        <a:t> works)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56200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a *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 &gt;=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 &lt;&lt; 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121788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a /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 &lt;= 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 &gt;&gt; 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865961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a %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 &lt;=&gt; 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8327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306500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++a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121860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a++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589609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--a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816900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a--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4987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6800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9"/>
            <a:ext cx="6643009" cy="10551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Precedence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5EA290A-B549-4E8C-97EC-8A8B9A391058}"/>
              </a:ext>
            </a:extLst>
          </p:cNvPr>
          <p:cNvSpPr txBox="1">
            <a:spLocks/>
          </p:cNvSpPr>
          <p:nvPr/>
        </p:nvSpPr>
        <p:spPr>
          <a:xfrm>
            <a:off x="4120719" y="1516048"/>
            <a:ext cx="7900952" cy="25718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28600"/>
            <a:endParaRPr lang="en-US" b="1" dirty="0"/>
          </a:p>
          <a:p>
            <a:pPr marL="228600"/>
            <a:r>
              <a:rPr lang="en-US" b="1" dirty="0"/>
              <a:t>Operator precedence</a:t>
            </a:r>
          </a:p>
          <a:p>
            <a:pPr marL="685800" lvl="1"/>
            <a:r>
              <a:rPr lang="en-US" b="1" dirty="0"/>
              <a:t>Complicated.    15 groups.</a:t>
            </a:r>
          </a:p>
          <a:p>
            <a:pPr marL="685800" lvl="1"/>
            <a:r>
              <a:rPr lang="en-US" b="1" dirty="0"/>
              <a:t>Generally:  scoping, (type assignment, postfix, function calls),(logical, prefix, pointers), (</a:t>
            </a:r>
            <a:r>
              <a:rPr lang="en-US" b="1" dirty="0" err="1"/>
              <a:t>mult</a:t>
            </a:r>
            <a:r>
              <a:rPr lang="en-US" b="1" dirty="0"/>
              <a:t> and div), (add and subtract)</a:t>
            </a:r>
          </a:p>
          <a:p>
            <a:pPr marL="685800" lvl="1"/>
            <a:r>
              <a:rPr lang="en-US" sz="1800" dirty="0">
                <a:solidFill>
                  <a:schemeClr val="bg1"/>
                </a:solidFill>
                <a:hlinkClick r:id="rId3"/>
              </a:rPr>
              <a:t>https://docs.microsoft.com/en-us/cpp/cpp/cpp-built-in-operators-precedence-and-associativity?view=msvc-170</a:t>
            </a:r>
            <a:endParaRPr lang="en-US" sz="1800" dirty="0">
              <a:solidFill>
                <a:schemeClr val="bg1"/>
              </a:solidFill>
            </a:endParaRPr>
          </a:p>
          <a:p>
            <a:pPr marL="685800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16252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991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745299-11CE-400B-A406-BA05F5178F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157" y="869048"/>
            <a:ext cx="4455872" cy="334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8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174812"/>
            <a:ext cx="6643009" cy="1290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Basic variable/data types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754172A-A765-423D-AE52-8D97A43790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084646"/>
              </p:ext>
            </p:extLst>
          </p:nvPr>
        </p:nvGraphicFramePr>
        <p:xfrm>
          <a:off x="4072871" y="976341"/>
          <a:ext cx="7155424" cy="2926080"/>
        </p:xfrm>
        <a:graphic>
          <a:graphicData uri="http://schemas.openxmlformats.org/drawingml/2006/table">
            <a:tbl>
              <a:tblPr/>
              <a:tblGrid>
                <a:gridCol w="3577712">
                  <a:extLst>
                    <a:ext uri="{9D8B030D-6E8A-4147-A177-3AD203B41FA5}">
                      <a16:colId xmlns:a16="http://schemas.microsoft.com/office/drawing/2014/main" val="191569625"/>
                    </a:ext>
                  </a:extLst>
                </a:gridCol>
                <a:gridCol w="3577712">
                  <a:extLst>
                    <a:ext uri="{9D8B030D-6E8A-4147-A177-3AD203B41FA5}">
                      <a16:colId xmlns:a16="http://schemas.microsoft.com/office/drawing/2014/main" val="443548873"/>
                    </a:ext>
                  </a:extLst>
                </a:gridCol>
              </a:tblGrid>
              <a:tr h="336838">
                <a:tc>
                  <a:txBody>
                    <a:bodyPr/>
                    <a:lstStyle/>
                    <a:p>
                      <a:pPr algn="l"/>
                      <a:r>
                        <a:rPr lang="en-US" u="sng" dirty="0">
                          <a:effectLst/>
                        </a:rPr>
                        <a:t>Primitive 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u="sng" dirty="0">
                          <a:effectLst/>
                        </a:rPr>
                        <a:t>Keyword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1664425"/>
                  </a:ext>
                </a:extLst>
              </a:tr>
              <a:tr h="336838">
                <a:tc>
                  <a:txBody>
                    <a:bodyPr/>
                    <a:lstStyle/>
                    <a:p>
                      <a:r>
                        <a:rPr lang="en-US"/>
                        <a:t>Boolean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bool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4222103"/>
                  </a:ext>
                </a:extLst>
              </a:tr>
              <a:tr h="336838">
                <a:tc>
                  <a:txBody>
                    <a:bodyPr/>
                    <a:lstStyle/>
                    <a:p>
                      <a:r>
                        <a:rPr lang="en-US"/>
                        <a:t>Character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char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624088"/>
                  </a:ext>
                </a:extLst>
              </a:tr>
              <a:tr h="336838">
                <a:tc>
                  <a:txBody>
                    <a:bodyPr/>
                    <a:lstStyle/>
                    <a:p>
                      <a:r>
                        <a:rPr lang="en-US"/>
                        <a:t>Integer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9278828"/>
                  </a:ext>
                </a:extLst>
              </a:tr>
              <a:tr h="336838">
                <a:tc>
                  <a:txBody>
                    <a:bodyPr/>
                    <a:lstStyle/>
                    <a:p>
                      <a:r>
                        <a:rPr lang="en-US"/>
                        <a:t>Floating point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float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746492"/>
                  </a:ext>
                </a:extLst>
              </a:tr>
              <a:tr h="336838">
                <a:tc>
                  <a:txBody>
                    <a:bodyPr/>
                    <a:lstStyle/>
                    <a:p>
                      <a:r>
                        <a:rPr lang="en-US"/>
                        <a:t>Double floating point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double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402146"/>
                  </a:ext>
                </a:extLst>
              </a:tr>
              <a:tr h="336838">
                <a:tc>
                  <a:txBody>
                    <a:bodyPr/>
                    <a:lstStyle/>
                    <a:p>
                      <a:r>
                        <a:rPr lang="en-US"/>
                        <a:t>Valueless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void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28474"/>
                  </a:ext>
                </a:extLst>
              </a:tr>
              <a:tr h="336838">
                <a:tc>
                  <a:txBody>
                    <a:bodyPr/>
                    <a:lstStyle/>
                    <a:p>
                      <a:r>
                        <a:rPr lang="en-US" dirty="0"/>
                        <a:t>Wide character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wchar_t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9429760"/>
                  </a:ext>
                </a:extLst>
              </a:tr>
            </a:tbl>
          </a:graphicData>
        </a:graphic>
      </p:graphicFrame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CA52C40-2AE6-496C-AF76-109E912D7A82}"/>
              </a:ext>
            </a:extLst>
          </p:cNvPr>
          <p:cNvSpPr txBox="1">
            <a:spLocks/>
          </p:cNvSpPr>
          <p:nvPr/>
        </p:nvSpPr>
        <p:spPr>
          <a:xfrm>
            <a:off x="4329078" y="4388224"/>
            <a:ext cx="7611910" cy="20798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28600"/>
            <a:r>
              <a:rPr lang="en-US" dirty="0">
                <a:solidFill>
                  <a:schemeClr val="tx1"/>
                </a:solidFill>
              </a:rPr>
              <a:t>Modifiers:</a:t>
            </a:r>
          </a:p>
          <a:p>
            <a:pPr marL="685800" lvl="1"/>
            <a:r>
              <a:rPr lang="en-US" dirty="0">
                <a:solidFill>
                  <a:schemeClr val="tx1"/>
                </a:solidFill>
              </a:rPr>
              <a:t>signed                    const</a:t>
            </a:r>
          </a:p>
          <a:p>
            <a:pPr marL="685800" lvl="1"/>
            <a:r>
              <a:rPr lang="en-US" dirty="0">
                <a:solidFill>
                  <a:schemeClr val="tx1"/>
                </a:solidFill>
              </a:rPr>
              <a:t>unsigned                volatile</a:t>
            </a:r>
          </a:p>
          <a:p>
            <a:pPr marL="685800" lvl="1"/>
            <a:r>
              <a:rPr lang="en-US" dirty="0">
                <a:solidFill>
                  <a:schemeClr val="tx1"/>
                </a:solidFill>
              </a:rPr>
              <a:t>short                        static  (initialized once; stored in static area)</a:t>
            </a:r>
          </a:p>
          <a:p>
            <a:pPr marL="685800" lvl="1"/>
            <a:r>
              <a:rPr lang="en-US" dirty="0">
                <a:solidFill>
                  <a:schemeClr val="tx1"/>
                </a:solidFill>
              </a:rPr>
              <a:t>long</a:t>
            </a:r>
          </a:p>
          <a:p>
            <a:pPr marL="228600"/>
            <a:endParaRPr lang="en-US" b="1" dirty="0"/>
          </a:p>
          <a:p>
            <a:pPr marL="685800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04353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74545"/>
            <a:ext cx="6643009" cy="1270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Size and Range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D2D2694-9A22-4536-A400-84AD90D5A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78597"/>
              </p:ext>
            </p:extLst>
          </p:nvPr>
        </p:nvGraphicFramePr>
        <p:xfrm>
          <a:off x="3502856" y="709625"/>
          <a:ext cx="8688312" cy="5739538"/>
        </p:xfrm>
        <a:graphic>
          <a:graphicData uri="http://schemas.openxmlformats.org/drawingml/2006/table">
            <a:tbl>
              <a:tblPr/>
              <a:tblGrid>
                <a:gridCol w="2896104">
                  <a:extLst>
                    <a:ext uri="{9D8B030D-6E8A-4147-A177-3AD203B41FA5}">
                      <a16:colId xmlns:a16="http://schemas.microsoft.com/office/drawing/2014/main" val="1104199486"/>
                    </a:ext>
                  </a:extLst>
                </a:gridCol>
                <a:gridCol w="2896104">
                  <a:extLst>
                    <a:ext uri="{9D8B030D-6E8A-4147-A177-3AD203B41FA5}">
                      <a16:colId xmlns:a16="http://schemas.microsoft.com/office/drawing/2014/main" val="1628654482"/>
                    </a:ext>
                  </a:extLst>
                </a:gridCol>
                <a:gridCol w="2896104">
                  <a:extLst>
                    <a:ext uri="{9D8B030D-6E8A-4147-A177-3AD203B41FA5}">
                      <a16:colId xmlns:a16="http://schemas.microsoft.com/office/drawing/2014/main" val="1606855498"/>
                    </a:ext>
                  </a:extLst>
                </a:gridCol>
              </a:tblGrid>
              <a:tr h="250062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Type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</a:rPr>
                        <a:t>Typical Bit Width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Range 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814519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char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1byte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-127 to 127 or 0 to 255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778345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unsigned char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1byte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0 to 255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812628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signed char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1byte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-127 to 127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040561"/>
                  </a:ext>
                </a:extLst>
              </a:tr>
              <a:tr h="438674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4bytes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-2147483648 to 2147483647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324196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unsigned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4bytes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0 to 4294967295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765641"/>
                  </a:ext>
                </a:extLst>
              </a:tr>
              <a:tr h="438674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signed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4bytes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-2147483648 to 2147483647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911756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short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-32768 to 32767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28763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unsigned short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0 to 65,535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268894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signed short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-32768 to 32767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406160"/>
                  </a:ext>
                </a:extLst>
              </a:tr>
              <a:tr h="438674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long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8bytes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-2,147,483,648 to 2,147,483,647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630843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signed long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8bytes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same as long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3575296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unsigned long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8bytes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 to 4,294,967,295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729730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long long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8bytes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-(2^63) to (2^63)-1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02953"/>
                  </a:ext>
                </a:extLst>
              </a:tr>
              <a:tr h="627286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unsigned long long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8bytes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 to 18,446,744,073,709,551,615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657767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float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4bytes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Depends on your system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110987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double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8bytes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04455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long double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12bytes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7278740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wchar_t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 or 4 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1 wide character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99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0693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462603" y="370381"/>
            <a:ext cx="6643009" cy="1270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Discover size (system dependent, sometimes)</a:t>
            </a:r>
          </a:p>
          <a:p>
            <a:pPr marL="685800" lvl="1"/>
            <a:r>
              <a:rPr lang="en-US" b="1" dirty="0" err="1"/>
              <a:t>sizeof</a:t>
            </a:r>
            <a:r>
              <a:rPr lang="en-US" b="1" dirty="0"/>
              <a:t>()</a:t>
            </a:r>
          </a:p>
          <a:p>
            <a:pPr marL="685800" lvl="1"/>
            <a:r>
              <a:rPr lang="en-US" b="1" dirty="0" err="1"/>
              <a:t>numeric_limits</a:t>
            </a:r>
            <a:endParaRPr lang="en-US" b="1" dirty="0"/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64FD48-D9E0-4991-8B7F-70610369C8B1}"/>
              </a:ext>
            </a:extLst>
          </p:cNvPr>
          <p:cNvSpPr txBox="1"/>
          <p:nvPr/>
        </p:nvSpPr>
        <p:spPr>
          <a:xfrm>
            <a:off x="4549179" y="1227924"/>
            <a:ext cx="6469856" cy="54784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 vars_size.cpp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 &lt;limits&gt;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using namespace std;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 main(){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// Query for the size of a specific type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float 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my_float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&lt;&lt; "A float is " &lt;&lt; 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(float) &lt;&lt; " bytes.\n";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// How many digits w/o loss of precision?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&lt;&lt; "A float can contain " 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 &lt;&lt; 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numeric_limits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&lt;float&gt;::digits 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&lt;&lt; " digits. \n";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// What's the largest?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&lt;&lt; "Max value: " 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        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&lt;&lt; 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numeric_limits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&lt;float&gt;::max() 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        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&lt;&lt; ". \n";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// What's the smallest?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&lt;&lt; "Min value: " 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        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&lt;&lt; 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numeric_limits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&lt;float&gt;::min() 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        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&lt;&lt; ". \n";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63594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28295" y="696178"/>
            <a:ext cx="6643009" cy="5852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Creating variables</a:t>
            </a:r>
          </a:p>
          <a:p>
            <a:pPr marL="685800" lvl="1"/>
            <a:r>
              <a:rPr lang="en-US" b="1" dirty="0"/>
              <a:t>must be declared and specified</a:t>
            </a:r>
          </a:p>
          <a:p>
            <a:pPr marL="685800" lvl="1"/>
            <a:r>
              <a:rPr lang="en-US" b="1" dirty="0"/>
              <a:t>both may happen at once:</a:t>
            </a:r>
          </a:p>
          <a:p>
            <a:pPr marL="1143000" lvl="2"/>
            <a:r>
              <a:rPr lang="en-US" b="1" dirty="0"/>
              <a:t>#define PI 3.14      // no ;   value stored extremally</a:t>
            </a:r>
          </a:p>
          <a:p>
            <a:pPr marL="1143000" lvl="2"/>
            <a:r>
              <a:rPr lang="en-US" b="1" dirty="0"/>
              <a:t>const float =  E 2.718;     // value stored in app</a:t>
            </a:r>
          </a:p>
          <a:p>
            <a:pPr marL="685800" lvl="1"/>
            <a:r>
              <a:rPr lang="en-US" b="1" dirty="0"/>
              <a:t>declaration and specification can be separate</a:t>
            </a:r>
          </a:p>
          <a:p>
            <a:pPr marL="1143000" lvl="2"/>
            <a:r>
              <a:rPr lang="en-US" b="1" dirty="0"/>
              <a:t>int </a:t>
            </a:r>
            <a:r>
              <a:rPr lang="en-US" b="1" dirty="0" err="1"/>
              <a:t>dog_years</a:t>
            </a:r>
            <a:r>
              <a:rPr lang="en-US" b="1" dirty="0"/>
              <a:t>;</a:t>
            </a:r>
          </a:p>
          <a:p>
            <a:pPr marL="1143000" lvl="2"/>
            <a:r>
              <a:rPr lang="en-US" b="1" dirty="0" err="1"/>
              <a:t>dog_years</a:t>
            </a:r>
            <a:r>
              <a:rPr lang="en-US" b="1" dirty="0"/>
              <a:t>=7;</a:t>
            </a:r>
          </a:p>
          <a:p>
            <a:pPr marL="685800" lvl="1"/>
            <a:r>
              <a:rPr lang="en-US" b="1" dirty="0"/>
              <a:t>multiple declarations possible (not necessarily good)</a:t>
            </a:r>
          </a:p>
          <a:p>
            <a:pPr marL="1143000" lvl="2"/>
            <a:r>
              <a:rPr lang="en-US" b="1" dirty="0"/>
              <a:t>int </a:t>
            </a:r>
            <a:r>
              <a:rPr lang="en-US" b="1" dirty="0" err="1"/>
              <a:t>i</a:t>
            </a:r>
            <a:r>
              <a:rPr lang="en-US" b="1" dirty="0"/>
              <a:t>, j, k;  </a:t>
            </a:r>
          </a:p>
          <a:p>
            <a:pPr marL="685800" lvl="1"/>
            <a:r>
              <a:rPr lang="en-US" b="1" dirty="0"/>
              <a:t>data can be specified in terms of literals</a:t>
            </a:r>
          </a:p>
          <a:p>
            <a:pPr marL="1143000" lvl="2"/>
            <a:r>
              <a:rPr lang="en-US" b="1" dirty="0"/>
              <a:t>120   //base 10 int</a:t>
            </a:r>
          </a:p>
          <a:p>
            <a:pPr marL="1143000" lvl="2"/>
            <a:r>
              <a:rPr lang="en-US" b="1" dirty="0"/>
              <a:t>033   //base 8 int (octal)</a:t>
            </a:r>
          </a:p>
          <a:p>
            <a:pPr marL="1143000" lvl="2"/>
            <a:r>
              <a:rPr lang="en-US" b="1" dirty="0"/>
              <a:t>0x3   //base 16 int (hex)</a:t>
            </a:r>
          </a:p>
          <a:p>
            <a:pPr marL="1143000" lvl="2"/>
            <a:r>
              <a:rPr lang="en-US" b="1" dirty="0"/>
              <a:t>0b11 //baes 2 int (binary)</a:t>
            </a:r>
          </a:p>
          <a:p>
            <a:pPr marL="1143000" lvl="2"/>
            <a:r>
              <a:rPr lang="en-US" b="1" dirty="0"/>
              <a:t>30u   //unsigned int</a:t>
            </a:r>
          </a:p>
          <a:p>
            <a:pPr marL="1143000" lvl="2"/>
            <a:r>
              <a:rPr lang="en-US" b="1" dirty="0"/>
              <a:t>30L    // long</a:t>
            </a:r>
          </a:p>
          <a:p>
            <a:pPr marL="1143000" lvl="2"/>
            <a:r>
              <a:rPr lang="en-US" b="1" dirty="0"/>
              <a:t>30ul  // unsigned long</a:t>
            </a:r>
          </a:p>
          <a:p>
            <a:pPr marL="685800" lvl="1"/>
            <a:endParaRPr lang="en-US" b="1" dirty="0"/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947049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403C7F-76AE-4587-92A2-D4E41EBE6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E2A534-2D6D-4A53-98B2-2CCF2DCEF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DE4B0A-7694-4AB3-943B-28C9E657EB89}"/>
              </a:ext>
            </a:extLst>
          </p:cNvPr>
          <p:cNvSpPr txBox="1"/>
          <p:nvPr/>
        </p:nvSpPr>
        <p:spPr>
          <a:xfrm>
            <a:off x="3884612" y="685800"/>
            <a:ext cx="6626072" cy="5243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u="none" strike="noStrike" dirty="0">
                <a:solidFill>
                  <a:schemeClr val="bg2">
                    <a:lumMod val="75000"/>
                  </a:schemeClr>
                </a:solidFill>
              </a:rPr>
              <a:t>Introduction to C++</a:t>
            </a:r>
          </a:p>
          <a:p>
            <a:pPr marL="6858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Student and faculty introductions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Logistics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Questions??  YES!!  Questions!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Platforms and tech</a:t>
            </a:r>
          </a:p>
          <a:p>
            <a:pPr marL="1600200" lvl="2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</a:rPr>
              <a:t>CodingRooms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 (self-contained)</a:t>
            </a:r>
          </a:p>
          <a:p>
            <a:pPr marL="1600200" lvl="2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BYOD</a:t>
            </a:r>
          </a:p>
          <a:p>
            <a:pPr marL="1600200" lvl="2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Slack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Schedule, breaks, lunch, etc.</a:t>
            </a:r>
          </a:p>
          <a:p>
            <a:pPr marL="6858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C71778-3DDA-4748-AEBB-2A4B75016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A1F5C7D-5183-424E-BD72-BBFC59C5A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48F76E-D8DE-4826-901B-4E409024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AE84420-E672-4A16-8384-42BDDC4A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44D91EB-FA8D-4FD3-88F8-053F9962B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56B711F-46BD-4789-926C-CF2F01F71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63456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74545"/>
            <a:ext cx="6643009" cy="5963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Miscellaneous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b="1" dirty="0"/>
          </a:p>
          <a:p>
            <a:pPr marL="685800" lvl="1"/>
            <a:r>
              <a:rPr lang="en-US" b="1" dirty="0"/>
              <a:t>typedef allows an alias to a var type</a:t>
            </a:r>
          </a:p>
          <a:p>
            <a:pPr marL="1143000" lvl="2"/>
            <a:r>
              <a:rPr lang="en-US" b="1" dirty="0"/>
              <a:t>typedef int </a:t>
            </a:r>
            <a:r>
              <a:rPr lang="en-US" b="1" dirty="0" err="1"/>
              <a:t>alias_to_int</a:t>
            </a:r>
            <a:r>
              <a:rPr lang="en-US" b="1" dirty="0"/>
              <a:t>;</a:t>
            </a:r>
          </a:p>
          <a:p>
            <a:pPr marL="685800" lvl="1"/>
            <a:r>
              <a:rPr lang="en-US" b="1" dirty="0" err="1"/>
              <a:t>enum</a:t>
            </a:r>
            <a:r>
              <a:rPr lang="en-US" b="1" dirty="0"/>
              <a:t> creates constant names with an implicit index</a:t>
            </a:r>
          </a:p>
          <a:p>
            <a:pPr marL="1143000" lvl="2"/>
            <a:r>
              <a:rPr lang="en-US" b="1" dirty="0"/>
              <a:t>great for self-documenting code</a:t>
            </a:r>
          </a:p>
          <a:p>
            <a:pPr marL="1143000" lvl="2"/>
            <a:r>
              <a:rPr lang="en-US" b="1" dirty="0"/>
              <a:t>sets finite number of values</a:t>
            </a:r>
          </a:p>
          <a:p>
            <a:pPr marL="1143000" lvl="2"/>
            <a:r>
              <a:rPr lang="en-US" b="1" dirty="0" err="1"/>
              <a:t>enum</a:t>
            </a:r>
            <a:r>
              <a:rPr lang="en-US" b="1" dirty="0"/>
              <a:t> </a:t>
            </a:r>
            <a:r>
              <a:rPr lang="en-US" b="1" dirty="0" err="1"/>
              <a:t>enum_var</a:t>
            </a:r>
            <a:r>
              <a:rPr lang="en-US" b="1" dirty="0"/>
              <a:t> {element1, element2);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092781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Type-casting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implicit (“standard conversion”)</a:t>
            </a:r>
          </a:p>
          <a:p>
            <a:pPr marL="685800" lvl="1"/>
            <a:r>
              <a:rPr lang="en-US" b="1" dirty="0"/>
              <a:t>explicit</a:t>
            </a:r>
          </a:p>
          <a:p>
            <a:pPr marL="685800" lvl="1"/>
            <a:r>
              <a:rPr lang="en-US" b="1" dirty="0"/>
              <a:t>special functions like std::</a:t>
            </a:r>
            <a:r>
              <a:rPr lang="en-US" b="1" dirty="0" err="1"/>
              <a:t>stoi</a:t>
            </a:r>
            <a:r>
              <a:rPr lang="en-US" b="1" dirty="0"/>
              <a:t> (</a:t>
            </a:r>
            <a:r>
              <a:rPr lang="en-US" b="1" dirty="0" err="1"/>
              <a:t>string</a:t>
            </a:r>
            <a:r>
              <a:rPr lang="en-US" b="1" dirty="0" err="1">
                <a:sym typeface="Wingdings" panose="05000000000000000000" pitchFamily="2" charset="2"/>
              </a:rPr>
              <a:t>integers</a:t>
            </a:r>
            <a:r>
              <a:rPr lang="en-US" b="1" dirty="0">
                <a:sym typeface="Wingdings" panose="05000000000000000000" pitchFamily="2" charset="2"/>
              </a:rPr>
              <a:t>), std::</a:t>
            </a:r>
            <a:r>
              <a:rPr lang="en-US" b="1" dirty="0" err="1">
                <a:sym typeface="Wingdings" panose="05000000000000000000" pitchFamily="2" charset="2"/>
              </a:rPr>
              <a:t>stof</a:t>
            </a:r>
            <a:r>
              <a:rPr lang="en-US" b="1" dirty="0">
                <a:sym typeface="Wingdings" panose="05000000000000000000" pitchFamily="2" charset="2"/>
              </a:rPr>
              <a:t> (string-&gt; float), std::</a:t>
            </a:r>
            <a:r>
              <a:rPr lang="en-US" b="1" dirty="0" err="1">
                <a:sym typeface="Wingdings" panose="05000000000000000000" pitchFamily="2" charset="2"/>
              </a:rPr>
              <a:t>stod</a:t>
            </a:r>
            <a:r>
              <a:rPr lang="en-US" b="1" dirty="0">
                <a:sym typeface="Wingdings" panose="05000000000000000000" pitchFamily="2" charset="2"/>
              </a:rPr>
              <a:t> (string-&gt; double), </a:t>
            </a:r>
          </a:p>
          <a:p>
            <a:pPr marL="685800" lvl="1"/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dynamic_cast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b="1" dirty="0"/>
              <a:t>(used with pointers, ensures completeness)</a:t>
            </a:r>
          </a:p>
          <a:p>
            <a:pPr marL="685800" lvl="1"/>
            <a:r>
              <a:rPr lang="en-US" b="1" dirty="0" err="1"/>
              <a:t>static_cast</a:t>
            </a:r>
            <a:r>
              <a:rPr lang="en-US" b="1" dirty="0"/>
              <a:t> (used with pointers between related classes, buyer beware)</a:t>
            </a:r>
          </a:p>
          <a:p>
            <a:pPr marL="685800" lvl="1"/>
            <a:r>
              <a:rPr lang="en-US" b="1" dirty="0" err="1"/>
              <a:t>reinterpret_cast</a:t>
            </a:r>
            <a:r>
              <a:rPr lang="en-US" b="1" dirty="0"/>
              <a:t> (low-level, binary copy or object passed to a new pointer)</a:t>
            </a:r>
          </a:p>
          <a:p>
            <a:pPr marL="685800" lvl="1"/>
            <a:r>
              <a:rPr lang="en-US" b="1" dirty="0" err="1"/>
              <a:t>const_cast</a:t>
            </a:r>
            <a:r>
              <a:rPr lang="en-US" b="1" dirty="0"/>
              <a:t> (make a constant a variable or vice-versa.</a:t>
            </a:r>
          </a:p>
          <a:p>
            <a:pPr marL="685800" lvl="1"/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952637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6075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String manipulation with the string object</a:t>
            </a:r>
          </a:p>
          <a:p>
            <a:pPr marL="685800" lvl="1"/>
            <a:r>
              <a:rPr lang="en-US" b="1" dirty="0"/>
              <a:t>size</a:t>
            </a:r>
          </a:p>
          <a:p>
            <a:pPr marL="685800" lvl="1"/>
            <a:r>
              <a:rPr lang="en-US" b="1" dirty="0"/>
              <a:t>length</a:t>
            </a:r>
          </a:p>
          <a:p>
            <a:pPr marL="685800" lvl="1"/>
            <a:r>
              <a:rPr lang="en-US" b="1" dirty="0"/>
              <a:t>append</a:t>
            </a:r>
          </a:p>
          <a:p>
            <a:pPr marL="685800" lvl="1"/>
            <a:r>
              <a:rPr lang="en-US" b="1" dirty="0"/>
              <a:t>compare</a:t>
            </a:r>
          </a:p>
          <a:p>
            <a:pPr marL="685800" lvl="1"/>
            <a:r>
              <a:rPr lang="en-US" b="1" dirty="0"/>
              <a:t>insert </a:t>
            </a:r>
          </a:p>
          <a:p>
            <a:pPr marL="685800" lvl="1"/>
            <a:r>
              <a:rPr lang="en-US" b="1" dirty="0"/>
              <a:t>find </a:t>
            </a:r>
          </a:p>
          <a:p>
            <a:pPr marL="685800" lvl="1"/>
            <a:r>
              <a:rPr lang="en-US" b="1" dirty="0"/>
              <a:t>replace</a:t>
            </a:r>
          </a:p>
          <a:p>
            <a:pPr marL="685800" lvl="1"/>
            <a:r>
              <a:rPr lang="en-US" b="1" dirty="0"/>
              <a:t>concatenate with the + operator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263369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6075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Your turn !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Please write a program that reads the file football.txt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(it’s recent AP football standings) and print out all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the schools with “State” in their name.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You should get something like this: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800" b="1" dirty="0">
                <a:solidFill>
                  <a:srgbClr val="FFFF00"/>
                </a:solidFill>
              </a:rPr>
              <a:t>5       Oklahoma State  1291    7       11-1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800" b="1" dirty="0">
                <a:solidFill>
                  <a:srgbClr val="FFFF00"/>
                </a:solidFill>
              </a:rPr>
              <a:t>7       Ohio State            1147    2       10-2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800" b="1" dirty="0">
                <a:solidFill>
                  <a:srgbClr val="FFFF00"/>
                </a:solidFill>
              </a:rPr>
              <a:t>11      Michigan State   877     12      10-2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800" b="1" dirty="0">
                <a:solidFill>
                  <a:srgbClr val="FFFF00"/>
                </a:solidFill>
              </a:rPr>
              <a:t>19      San Diego State 416     22      11-1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800" b="1" dirty="0">
                <a:solidFill>
                  <a:srgbClr val="FFFF00"/>
                </a:solidFill>
              </a:rPr>
              <a:t>21      NC State             310     24      9-3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4455574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6075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String manipulation with the string object</a:t>
            </a:r>
          </a:p>
          <a:p>
            <a:pPr marL="685800" lvl="1"/>
            <a:r>
              <a:rPr lang="en-US" b="1" dirty="0"/>
              <a:t>size</a:t>
            </a:r>
          </a:p>
          <a:p>
            <a:pPr marL="685800" lvl="1"/>
            <a:r>
              <a:rPr lang="en-US" b="1" dirty="0"/>
              <a:t>length</a:t>
            </a:r>
          </a:p>
          <a:p>
            <a:pPr marL="685800" lvl="1"/>
            <a:r>
              <a:rPr lang="en-US" b="1" dirty="0"/>
              <a:t>append</a:t>
            </a:r>
          </a:p>
          <a:p>
            <a:pPr marL="685800" lvl="1"/>
            <a:r>
              <a:rPr lang="en-US" b="1" dirty="0"/>
              <a:t>compare</a:t>
            </a:r>
          </a:p>
          <a:p>
            <a:pPr marL="685800" lvl="1"/>
            <a:r>
              <a:rPr lang="en-US" b="1" dirty="0"/>
              <a:t>insert </a:t>
            </a:r>
          </a:p>
          <a:p>
            <a:pPr marL="685800" lvl="1"/>
            <a:r>
              <a:rPr lang="en-US" b="1" dirty="0"/>
              <a:t>find </a:t>
            </a:r>
          </a:p>
          <a:p>
            <a:pPr marL="685800" lvl="1"/>
            <a:r>
              <a:rPr lang="en-US" b="1" dirty="0"/>
              <a:t>replace</a:t>
            </a:r>
          </a:p>
          <a:p>
            <a:pPr marL="685800" lvl="1"/>
            <a:r>
              <a:rPr lang="en-US" b="1" dirty="0"/>
              <a:t>concatenate with the + operator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4227266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63519" y="507889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String manipulation with the regex library</a:t>
            </a:r>
          </a:p>
          <a:p>
            <a:pPr marL="685800" lvl="1"/>
            <a:r>
              <a:rPr lang="en-US" b="1" dirty="0"/>
              <a:t>#include &lt;regex&gt;;</a:t>
            </a:r>
          </a:p>
          <a:p>
            <a:pPr marL="685800" lvl="1"/>
            <a:r>
              <a:rPr lang="en-US" b="1" dirty="0"/>
              <a:t>regex() to create a regex object</a:t>
            </a:r>
          </a:p>
          <a:p>
            <a:pPr marL="685800" lvl="1"/>
            <a:r>
              <a:rPr lang="en-US" b="1" dirty="0" err="1"/>
              <a:t>regex_search</a:t>
            </a:r>
            <a:r>
              <a:rPr lang="en-US" b="1" dirty="0"/>
              <a:t>() to search a string</a:t>
            </a:r>
          </a:p>
          <a:p>
            <a:pPr marL="685800" lvl="1"/>
            <a:r>
              <a:rPr lang="en-US" b="1" dirty="0" err="1"/>
              <a:t>regex_replace</a:t>
            </a:r>
            <a:r>
              <a:rPr lang="en-US" b="1" dirty="0"/>
              <a:t> to find matching position</a:t>
            </a:r>
          </a:p>
          <a:p>
            <a:pPr marL="685800" lvl="1"/>
            <a:r>
              <a:rPr lang="en-US" b="1" dirty="0" err="1"/>
              <a:t>smatch</a:t>
            </a:r>
            <a:r>
              <a:rPr lang="en-US" b="1" dirty="0"/>
              <a:t> creates a match object</a:t>
            </a:r>
          </a:p>
          <a:p>
            <a:pPr marL="228600"/>
            <a:r>
              <a:rPr lang="en-US" b="1" dirty="0"/>
              <a:t>Requires the use of a “magic decoder ring” built from regex tokens – that’s the regex.</a:t>
            </a:r>
          </a:p>
          <a:p>
            <a:pPr marL="228600"/>
            <a:r>
              <a:rPr lang="en-US" b="1" dirty="0"/>
              <a:t>Examples:</a:t>
            </a:r>
          </a:p>
          <a:p>
            <a:pPr marL="685800" lvl="1"/>
            <a:r>
              <a:rPr lang="en-US" b="1" dirty="0"/>
              <a:t>[a-z]    one lowercase letter</a:t>
            </a:r>
          </a:p>
          <a:p>
            <a:pPr marL="685800" lvl="1"/>
            <a:r>
              <a:rPr lang="en-US" b="1" dirty="0"/>
              <a:t>[0-9]    any digit</a:t>
            </a:r>
          </a:p>
          <a:p>
            <a:pPr marL="685800" lvl="1"/>
            <a:r>
              <a:rPr lang="en-US" b="1" dirty="0"/>
              <a:t>[</a:t>
            </a:r>
            <a:r>
              <a:rPr lang="en-US" b="1" dirty="0" err="1"/>
              <a:t>a|b</a:t>
            </a:r>
            <a:r>
              <a:rPr lang="en-US" b="1" dirty="0"/>
              <a:t>]   a or b</a:t>
            </a:r>
          </a:p>
          <a:p>
            <a:pPr marL="228600"/>
            <a:r>
              <a:rPr lang="en-US" b="1" dirty="0"/>
              <a:t>Use cases:  replace sew, awk, etc. command line tools; validate inputs; evaluate text documents.</a:t>
            </a:r>
          </a:p>
          <a:p>
            <a:pPr marL="685800" lvl="1"/>
            <a:endParaRPr lang="en-US" b="1" dirty="0"/>
          </a:p>
          <a:p>
            <a:pPr marL="400050" lvl="1" indent="0">
              <a:buNone/>
            </a:pPr>
            <a:endParaRPr lang="en-US" b="1" dirty="0"/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1039124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More patterns:</a:t>
            </a:r>
          </a:p>
          <a:p>
            <a:pPr marL="685800" lvl="1"/>
            <a:r>
              <a:rPr lang="en-US" b="1" dirty="0"/>
              <a:t>any whitespace “[ \t\r\n\f]”</a:t>
            </a:r>
          </a:p>
          <a:p>
            <a:pPr marL="685800" lvl="1"/>
            <a:r>
              <a:rPr lang="en-US" b="1" dirty="0"/>
              <a:t>any non-whitespace “[^ \t\r\n\f]”</a:t>
            </a:r>
          </a:p>
          <a:p>
            <a:pPr marL="685800" lvl="1"/>
            <a:r>
              <a:rPr lang="en-US" b="1" dirty="0"/>
              <a:t>any character “.”</a:t>
            </a:r>
          </a:p>
          <a:p>
            <a:pPr marL="685800" lvl="1"/>
            <a:r>
              <a:rPr lang="en-US" b="1" dirty="0"/>
              <a:t>0 or more X  “X*:</a:t>
            </a:r>
          </a:p>
          <a:p>
            <a:pPr marL="685800" lvl="1"/>
            <a:r>
              <a:rPr lang="en-US" b="1" dirty="0"/>
              <a:t>1 or more X  “X+”</a:t>
            </a:r>
          </a:p>
          <a:p>
            <a:pPr marL="685800" lvl="1"/>
            <a:r>
              <a:rPr lang="en-US" b="1" dirty="0"/>
              <a:t>0 or 1 X    “X?”</a:t>
            </a:r>
          </a:p>
          <a:p>
            <a:pPr marL="685800" lvl="1"/>
            <a:r>
              <a:rPr lang="en-US" b="1" dirty="0"/>
              <a:t>exactly 3 X  “{3}”</a:t>
            </a:r>
          </a:p>
          <a:p>
            <a:pPr marL="685800" lvl="1"/>
            <a:r>
              <a:rPr lang="en-US" b="1" dirty="0"/>
              <a:t>at least 3 X  “X{3, }“</a:t>
            </a:r>
          </a:p>
          <a:p>
            <a:pPr marL="685800" lvl="1"/>
            <a:r>
              <a:rPr lang="en-US" b="1" dirty="0"/>
              <a:t>3 to 5 X   “X{3, 5}”</a:t>
            </a:r>
          </a:p>
          <a:p>
            <a:pPr marL="685800" lvl="1"/>
            <a:r>
              <a:rPr lang="en-US" b="1" dirty="0"/>
              <a:t>X at beginning  “^X”</a:t>
            </a:r>
          </a:p>
          <a:p>
            <a:pPr marL="685800" lvl="1"/>
            <a:r>
              <a:rPr lang="en-US" b="1" dirty="0"/>
              <a:t>X at end “X$”</a:t>
            </a:r>
          </a:p>
          <a:p>
            <a:pPr marL="685800" lvl="1"/>
            <a:r>
              <a:rPr lang="en-US" b="1" dirty="0"/>
              <a:t>multiline capture  regex(“^.*$”, regex::multiline)</a:t>
            </a:r>
          </a:p>
          <a:p>
            <a:pPr marL="685800" lvl="1"/>
            <a:r>
              <a:rPr lang="en-US" b="1" dirty="0"/>
              <a:t>numbers between 3 and 5    “[3-5]”</a:t>
            </a:r>
          </a:p>
          <a:p>
            <a:pPr marL="400050" lvl="1" indent="0">
              <a:buNone/>
            </a:pPr>
            <a:endParaRPr lang="en-US" b="1" dirty="0"/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7654399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6987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Now you try: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Create a program that accepts user input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Validate the input as numeric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Report to the user the value and twice that value.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Be sure you can validate integers, floating points, positive and negative numbers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1427655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Flow control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basic if statement</a:t>
            </a:r>
          </a:p>
          <a:p>
            <a:pPr marL="857250" lvl="1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if (condition) &lt;code here&gt;;</a:t>
            </a:r>
          </a:p>
          <a:p>
            <a:pPr marL="857250" lvl="1" indent="0">
              <a:buNone/>
            </a:pPr>
            <a:r>
              <a:rPr lang="en-US" b="1" dirty="0"/>
              <a:t>if (condition){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1314450" lvl="2" indent="0">
              <a:buNone/>
            </a:pPr>
            <a:r>
              <a:rPr lang="en-US" b="1" dirty="0"/>
              <a:t>//code here</a:t>
            </a:r>
          </a:p>
          <a:p>
            <a:pPr marL="857250" lvl="1" indent="0">
              <a:buNone/>
            </a:pPr>
            <a:r>
              <a:rPr lang="en-US" b="1" dirty="0"/>
              <a:t>}</a:t>
            </a:r>
          </a:p>
          <a:p>
            <a:pPr marL="685800"/>
            <a:r>
              <a:rPr lang="en-US" b="1" dirty="0"/>
              <a:t>upgrades</a:t>
            </a:r>
          </a:p>
          <a:p>
            <a:pPr marL="1143000" lvl="1"/>
            <a:r>
              <a:rPr lang="en-US" b="1" dirty="0"/>
              <a:t>if .. else</a:t>
            </a:r>
          </a:p>
          <a:p>
            <a:pPr marL="1143000" lvl="1"/>
            <a:r>
              <a:rPr lang="en-US" b="1" dirty="0"/>
              <a:t>if .. else if .. else if ..</a:t>
            </a:r>
          </a:p>
          <a:p>
            <a:pPr marL="1143000" lvl="1"/>
            <a:r>
              <a:rPr lang="en-US" b="1" dirty="0"/>
              <a:t>if .. else if .. else</a:t>
            </a:r>
          </a:p>
          <a:p>
            <a:pPr marL="1143000" lvl="1"/>
            <a:r>
              <a:rPr lang="en-US" b="1" dirty="0"/>
              <a:t>nesting possible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42660140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9"/>
            <a:ext cx="6643009" cy="4152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Flow control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switch statement</a:t>
            </a:r>
          </a:p>
          <a:p>
            <a:pPr marL="857250" lvl="1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switch (int/char condition){</a:t>
            </a:r>
          </a:p>
          <a:p>
            <a:pPr marL="857250" lvl="1" indent="0">
              <a:buNone/>
            </a:pPr>
            <a:r>
              <a:rPr lang="en-US" b="1" dirty="0"/>
              <a:t>		case &lt;matcher&gt;:</a:t>
            </a:r>
          </a:p>
          <a:p>
            <a:pPr marL="857250" lvl="1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			// code here</a:t>
            </a:r>
          </a:p>
          <a:p>
            <a:pPr marL="857250" lvl="1" indent="0">
              <a:buNone/>
            </a:pPr>
            <a:r>
              <a:rPr lang="en-US" b="1" dirty="0"/>
              <a:t>			break;</a:t>
            </a:r>
          </a:p>
          <a:p>
            <a:pPr marL="857250" lvl="1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		default:</a:t>
            </a:r>
          </a:p>
          <a:p>
            <a:pPr marL="857250" lvl="1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			// code for ‘none of the above;</a:t>
            </a:r>
          </a:p>
          <a:p>
            <a:pPr marL="857250" lvl="1" indent="0">
              <a:buNone/>
            </a:pP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990E6B83-092D-4019-A3FF-F8B2A13E7056}"/>
              </a:ext>
            </a:extLst>
          </p:cNvPr>
          <p:cNvSpPr txBox="1">
            <a:spLocks/>
          </p:cNvSpPr>
          <p:nvPr/>
        </p:nvSpPr>
        <p:spPr>
          <a:xfrm>
            <a:off x="4282082" y="3321423"/>
            <a:ext cx="6643009" cy="2868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685800"/>
            <a:r>
              <a:rPr lang="en-US" b="1" dirty="0"/>
              <a:t>conditional expressions (one-liners)</a:t>
            </a:r>
          </a:p>
          <a:p>
            <a:pPr marL="857250" lvl="1" indent="0">
              <a:buFont typeface="Wingdings 3" panose="05040102010807070707" pitchFamily="18" charset="2"/>
              <a:buNone/>
            </a:pPr>
            <a:r>
              <a:rPr lang="en-US" b="1" dirty="0"/>
              <a:t> (condition) ? </a:t>
            </a:r>
            <a:r>
              <a:rPr lang="en-US" b="1" dirty="0" err="1"/>
              <a:t>action_if_true</a:t>
            </a:r>
            <a:r>
              <a:rPr lang="en-US" b="1" dirty="0"/>
              <a:t> : </a:t>
            </a:r>
            <a:r>
              <a:rPr lang="en-US" b="1" dirty="0" err="1"/>
              <a:t>action_if_false</a:t>
            </a:r>
            <a:r>
              <a:rPr lang="en-US" b="1" dirty="0"/>
              <a:t> ;</a:t>
            </a:r>
          </a:p>
          <a:p>
            <a:pPr marL="857250" lvl="1" indent="0">
              <a:buFont typeface="Wingdings 3" panose="05040102010807070707" pitchFamily="18" charset="2"/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28410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E2A534-2D6D-4A53-98B2-2CCF2DCEF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DE4B0A-7694-4AB3-943B-28C9E657EB89}"/>
              </a:ext>
            </a:extLst>
          </p:cNvPr>
          <p:cNvSpPr txBox="1"/>
          <p:nvPr/>
        </p:nvSpPr>
        <p:spPr>
          <a:xfrm>
            <a:off x="3884612" y="685800"/>
            <a:ext cx="6992394" cy="5243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u="none" strike="noStrike" dirty="0">
                <a:solidFill>
                  <a:schemeClr val="bg2">
                    <a:lumMod val="75000"/>
                  </a:schemeClr>
                </a:solidFill>
              </a:rPr>
              <a:t>Introduction to C++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Goals - in this class you will: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Write dozens of C++ programs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Learn basic language syntax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Learn the main variable types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Utilize collections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Code with logic loops and branches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Create functions and classes 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Apply OOP concepts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Learn how to use pointers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Apply testing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Learn to manage exceptions</a:t>
            </a:r>
          </a:p>
          <a:p>
            <a:pPr marL="6858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 ... and especially write dozens of C++ programs</a:t>
            </a:r>
          </a:p>
        </p:txBody>
      </p:sp>
    </p:spTree>
    <p:extLst>
      <p:ext uri="{BB962C8B-B14F-4D97-AF65-F5344CB8AC3E}">
        <p14:creationId xmlns:p14="http://schemas.microsoft.com/office/powerpoint/2010/main" val="27315776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9"/>
            <a:ext cx="7268941" cy="4542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f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or statement 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for ( &lt;loop index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init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&gt;; &lt; index check&gt;; &lt;update index&gt;) {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   //     &lt;do stuff&gt;</a:t>
            </a:r>
          </a:p>
          <a:p>
            <a:pPr marL="457200" lvl="1" indent="0">
              <a:buNone/>
            </a:pPr>
            <a:r>
              <a:rPr lang="en-US" b="1" dirty="0"/>
              <a:t>}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break and continue can intervene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There are also “range for” and “</a:t>
            </a:r>
            <a:r>
              <a:rPr lang="en-US" b="1" dirty="0" err="1"/>
              <a:t>for_each</a:t>
            </a:r>
            <a:r>
              <a:rPr lang="en-US" b="1" dirty="0"/>
              <a:t>” options that work on certain collections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Convenient with a finite number of elements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8153947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9"/>
            <a:ext cx="7268941" cy="4542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Now you try!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Write a program that finds all the prime numbers:</a:t>
            </a:r>
          </a:p>
          <a:p>
            <a:pPr marL="685800" lvl="1"/>
            <a:r>
              <a:rPr lang="en-US" b="1" dirty="0"/>
              <a:t>solicit user input for the start (use 1)</a:t>
            </a:r>
          </a:p>
          <a:p>
            <a:pPr marL="685800" lvl="1"/>
            <a:r>
              <a:rPr lang="en-US" b="1" dirty="0"/>
              <a:t>solicit user input for the end (use 100)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There are also “range for” and “</a:t>
            </a:r>
            <a:r>
              <a:rPr lang="en-US" b="1" dirty="0" err="1"/>
              <a:t>for_each</a:t>
            </a:r>
            <a:r>
              <a:rPr lang="en-US" b="1" dirty="0"/>
              <a:t>” options that work on certain collections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Convenient with a finite number of elements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5584301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81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4822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710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70859" y="5757913"/>
            <a:ext cx="4671486" cy="1506384"/>
          </a:xfrm>
          <a:ln>
            <a:noFill/>
          </a:ln>
        </p:spPr>
        <p:txBody>
          <a:bodyPr>
            <a:normAutofit/>
          </a:bodyPr>
          <a:lstStyle/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E. G. “Gil” Dickens, Jr.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AGS LLC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Disabled Veteran 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(SDVOSB)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7" y="527537"/>
            <a:ext cx="2711456" cy="179781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TextBox 7"/>
          <p:cNvSpPr txBox="1"/>
          <p:nvPr/>
        </p:nvSpPr>
        <p:spPr>
          <a:xfrm>
            <a:off x="2646172" y="346895"/>
            <a:ext cx="53956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</a:rPr>
              <a:t>AGS LLC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ANALYTICAL GOVERNMENT SOLUTIONS </a:t>
            </a:r>
          </a:p>
          <a:p>
            <a:pPr algn="ctr"/>
            <a:endParaRPr lang="en-US" sz="1600" dirty="0"/>
          </a:p>
          <a:p>
            <a:pPr algn="ctr"/>
            <a:r>
              <a:rPr lang="en-US" sz="1600" b="1" i="1" dirty="0">
                <a:solidFill>
                  <a:schemeClr val="accent1"/>
                </a:solidFill>
              </a:rPr>
              <a:t>Defensible, highly accurate analytical products and decision analysis for Decision Makers</a:t>
            </a:r>
          </a:p>
        </p:txBody>
      </p:sp>
      <p:sp>
        <p:nvSpPr>
          <p:cNvPr id="10" name="5-Point Star 9"/>
          <p:cNvSpPr/>
          <p:nvPr/>
        </p:nvSpPr>
        <p:spPr>
          <a:xfrm>
            <a:off x="3931270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6264396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308" y="145184"/>
            <a:ext cx="2215897" cy="15641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09300" y="6447495"/>
            <a:ext cx="172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V 062419 </a:t>
            </a:r>
            <a:r>
              <a:rPr lang="en-US" sz="1000" b="1" dirty="0" err="1">
                <a:solidFill>
                  <a:schemeClr val="bg1"/>
                </a:solidFill>
              </a:rPr>
              <a:t>egd</a:t>
            </a:r>
            <a:endParaRPr 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F3EDB64F-17A4-40F6-AE5E-AC925B84DB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224" y="1826273"/>
            <a:ext cx="1835418" cy="1797813"/>
          </a:xfrm>
          <a:prstGeom prst="rect">
            <a:avLst/>
          </a:prstGeom>
        </p:spPr>
      </p:pic>
      <p:sp>
        <p:nvSpPr>
          <p:cNvPr id="12" name="Subtitle 4">
            <a:extLst>
              <a:ext uri="{FF2B5EF4-FFF2-40B4-BE49-F238E27FC236}">
                <a16:creationId xmlns:a16="http://schemas.microsoft.com/office/drawing/2014/main" id="{5DCB2124-89EF-44F3-A671-253902FBB847}"/>
              </a:ext>
            </a:extLst>
          </p:cNvPr>
          <p:cNvSpPr txBox="1">
            <a:spLocks/>
          </p:cNvSpPr>
          <p:nvPr/>
        </p:nvSpPr>
        <p:spPr>
          <a:xfrm>
            <a:off x="195405" y="2725179"/>
            <a:ext cx="8144779" cy="24497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Introduction to C++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Day 2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13-17 December 2021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3600" b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600" b="1" i="1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DD0E97-0CA3-40BB-BD46-AF63D474880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013" y="1826273"/>
            <a:ext cx="2000500" cy="168430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ubtitle 4">
            <a:extLst>
              <a:ext uri="{FF2B5EF4-FFF2-40B4-BE49-F238E27FC236}">
                <a16:creationId xmlns:a16="http://schemas.microsoft.com/office/drawing/2014/main" id="{F377E938-4E7F-4486-AC22-3A1B228974EB}"/>
              </a:ext>
            </a:extLst>
          </p:cNvPr>
          <p:cNvSpPr txBox="1">
            <a:spLocks/>
          </p:cNvSpPr>
          <p:nvPr/>
        </p:nvSpPr>
        <p:spPr>
          <a:xfrm>
            <a:off x="117116" y="5643624"/>
            <a:ext cx="4671486" cy="15063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Pat Barton.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PES LLC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100" b="1" i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Minority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6448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81BBDC9-2DC6-4959-AC3D-49A5DCB05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74BB55-8517-4CFE-9389-81D0E6F8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F7C935-E41E-4E8D-91DF-D3BAB9521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B64230-1B44-4C76-9885-0BBE5C73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F7F181-4FFE-4F8E-A3D0-1A8ECDEF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66495D-EC57-44E4-8DED-0DC2E07A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E0DA2F2-D672-4417-8072-9ED4FA5C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E8BACB-AEC7-46A5-A3AD-4D1BBE871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8452CCF-4A27-488A-AAF4-424933CFC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771B67-8878-4622-83B0-D431C2330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919" y="685800"/>
            <a:ext cx="3705269" cy="530859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DAY 2</a:t>
            </a:r>
            <a:br>
              <a:rPr lang="en-US" sz="3200" b="1" dirty="0">
                <a:solidFill>
                  <a:srgbClr val="FFFFFF"/>
                </a:solidFill>
              </a:rPr>
            </a:b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106ED-97B4-4414-832B-A48C522F5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553" y="685800"/>
            <a:ext cx="4754563" cy="5410200"/>
          </a:xfrm>
        </p:spPr>
        <p:txBody>
          <a:bodyPr>
            <a:normAutofit/>
          </a:bodyPr>
          <a:lstStyle/>
          <a:p>
            <a:pPr marL="0" indent="0">
              <a:buSzPct val="100000"/>
              <a:buNone/>
            </a:pPr>
            <a:r>
              <a:rPr lang="en-US" sz="1800" b="1" dirty="0">
                <a:solidFill>
                  <a:srgbClr val="FFFFFF"/>
                </a:solidFill>
              </a:rPr>
              <a:t>Today’s Objectives and Topics</a:t>
            </a: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Looping with while statements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File system I/O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Encapsulating code with functions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Encapsulating  data with collections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Maps (dictionaries)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Lists and arrays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Introduction to templates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Vectors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Queues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Data structures</a:t>
            </a: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>
              <a:buSzPct val="100000"/>
            </a:pPr>
            <a:endParaRPr lang="en-US" sz="1800" b="1" dirty="0">
              <a:solidFill>
                <a:srgbClr val="FFFFFF"/>
              </a:solidFill>
            </a:endParaRP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 marL="0" indent="0">
              <a:buSzPct val="100000"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0057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95530" y="755842"/>
            <a:ext cx="6643009" cy="397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Looping with while statements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Two flavors 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do ..  while</a:t>
            </a:r>
          </a:p>
          <a:p>
            <a:pPr marL="857250" lvl="2" indent="0">
              <a:buNone/>
            </a:pPr>
            <a:r>
              <a:rPr lang="en-US" sz="1800" b="1" dirty="0">
                <a:solidFill>
                  <a:schemeClr val="accent2"/>
                </a:solidFill>
              </a:rPr>
              <a:t>do {</a:t>
            </a:r>
          </a:p>
          <a:p>
            <a:pPr marL="857250" lvl="2" indent="0">
              <a:buNone/>
            </a:pPr>
            <a:r>
              <a:rPr lang="en-US" sz="1800" b="1" dirty="0">
                <a:solidFill>
                  <a:schemeClr val="accent2"/>
                </a:solidFill>
              </a:rPr>
              <a:t>                &lt;do this stuff&gt;</a:t>
            </a:r>
          </a:p>
          <a:p>
            <a:pPr marL="857250" lvl="2" indent="0">
              <a:buNone/>
            </a:pPr>
            <a:r>
              <a:rPr lang="en-US" sz="1800" b="1" dirty="0">
                <a:solidFill>
                  <a:schemeClr val="accent2"/>
                </a:solidFill>
              </a:rPr>
              <a:t>            }   while ( &lt;condition is true&gt; )</a:t>
            </a:r>
          </a:p>
          <a:p>
            <a:pPr marL="685800" lvl="1"/>
            <a:r>
              <a:rPr lang="en-US" b="1" dirty="0"/>
              <a:t>while</a:t>
            </a:r>
          </a:p>
          <a:p>
            <a:pPr marL="400050" lvl="1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		</a:t>
            </a:r>
            <a:r>
              <a:rPr lang="en-US" b="1" dirty="0">
                <a:solidFill>
                  <a:schemeClr val="accent2"/>
                </a:solidFill>
              </a:rPr>
              <a:t>while &lt;condition is true&gt;{</a:t>
            </a:r>
          </a:p>
          <a:p>
            <a:pPr marL="400050" lvl="1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			&lt;do this stuff&gt;</a:t>
            </a:r>
          </a:p>
          <a:p>
            <a:pPr marL="400050" lvl="1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		}</a:t>
            </a:r>
          </a:p>
          <a:p>
            <a:pPr marL="400050" lvl="1" indent="0">
              <a:buNone/>
            </a:pP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E755059-E54C-4959-9E58-75C561F694FA}"/>
              </a:ext>
            </a:extLst>
          </p:cNvPr>
          <p:cNvSpPr txBox="1">
            <a:spLocks/>
          </p:cNvSpPr>
          <p:nvPr/>
        </p:nvSpPr>
        <p:spPr>
          <a:xfrm>
            <a:off x="4165542" y="3726238"/>
            <a:ext cx="6643009" cy="237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28600"/>
            <a:r>
              <a:rPr lang="en-US" b="1" dirty="0"/>
              <a:t>Both forms support break and continue</a:t>
            </a:r>
          </a:p>
          <a:p>
            <a:pPr marL="228600"/>
            <a:r>
              <a:rPr lang="en-US" b="1" dirty="0"/>
              <a:t>Convenient with indeterminate number of elements, polling loops, etc.</a:t>
            </a:r>
          </a:p>
          <a:p>
            <a:pPr marL="0" indent="0">
              <a:buNone/>
            </a:pPr>
            <a:r>
              <a:rPr lang="en-US" b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7315091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63518" y="271748"/>
            <a:ext cx="7268941" cy="4542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Your turn: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sz="1600" b="1" dirty="0">
                <a:solidFill>
                  <a:schemeClr val="bg2">
                    <a:lumMod val="75000"/>
                  </a:schemeClr>
                </a:solidFill>
              </a:rPr>
              <a:t>Please write a program that solicits a user’s guess of a random number integer.   As the user types in their guess, provide feedback on whether they are too high, too low, or spot-on.</a:t>
            </a:r>
          </a:p>
          <a:p>
            <a:pPr marL="457200" lvl="1" indent="0">
              <a:buNone/>
            </a:pPr>
            <a:r>
              <a:rPr lang="en-US" sz="1600" b="1" dirty="0"/>
              <a:t>When they succeed, offer hearty congratulations and terminate the program.</a:t>
            </a:r>
          </a:p>
          <a:p>
            <a:pPr marL="457200" lvl="1" indent="0">
              <a:buNone/>
            </a:pPr>
            <a:r>
              <a:rPr lang="en-US" sz="1600" b="1" dirty="0">
                <a:solidFill>
                  <a:schemeClr val="bg2">
                    <a:lumMod val="75000"/>
                  </a:schemeClr>
                </a:solidFill>
              </a:rPr>
              <a:t>Here’s how you might get a random number:</a:t>
            </a:r>
          </a:p>
          <a:p>
            <a:pPr marL="457200" lvl="1" indent="0">
              <a:buNone/>
            </a:pPr>
            <a:r>
              <a:rPr lang="en-US" sz="1600" b="1" dirty="0"/>
              <a:t>	</a:t>
            </a:r>
            <a:r>
              <a:rPr lang="en-US" sz="1600" b="1" dirty="0" err="1"/>
              <a:t>srand</a:t>
            </a:r>
            <a:r>
              <a:rPr lang="en-US" sz="1600" b="1" dirty="0"/>
              <a:t>(0);       //creates a random seed</a:t>
            </a:r>
          </a:p>
          <a:p>
            <a:pPr marL="457200" lvl="1" indent="0">
              <a:buNone/>
            </a:pPr>
            <a:r>
              <a:rPr lang="en-US" sz="1600" b="1" dirty="0">
                <a:solidFill>
                  <a:schemeClr val="bg2">
                    <a:lumMod val="75000"/>
                  </a:schemeClr>
                </a:solidFill>
              </a:rPr>
              <a:t> 	number = rand() % 1000 + 1;  // a random number</a:t>
            </a:r>
          </a:p>
          <a:p>
            <a:pPr marL="457200" lvl="1" indent="0">
              <a:buNone/>
            </a:pPr>
            <a:r>
              <a:rPr lang="en-US" sz="1600" b="1" dirty="0">
                <a:solidFill>
                  <a:schemeClr val="bg2">
                    <a:lumMod val="75000"/>
                  </a:schemeClr>
                </a:solidFill>
              </a:rPr>
              <a:t>You might print it out to keep the developer sane ;-)</a:t>
            </a:r>
          </a:p>
          <a:p>
            <a:pPr marL="457200" lvl="1" indent="0">
              <a:buNone/>
            </a:pPr>
            <a:r>
              <a:rPr lang="en-US" sz="1600" b="1" dirty="0">
                <a:solidFill>
                  <a:schemeClr val="bg2">
                    <a:lumMod val="75000"/>
                  </a:schemeClr>
                </a:solidFill>
              </a:rPr>
              <a:t>    	</a:t>
            </a:r>
            <a:r>
              <a:rPr lang="en-US" sz="1600" b="1" dirty="0" err="1">
                <a:solidFill>
                  <a:schemeClr val="bg2">
                    <a:lumMod val="75000"/>
                  </a:schemeClr>
                </a:solidFill>
              </a:rPr>
              <a:t>cout</a:t>
            </a:r>
            <a:r>
              <a:rPr lang="en-US" sz="1600" b="1" dirty="0">
                <a:solidFill>
                  <a:schemeClr val="bg2">
                    <a:lumMod val="75000"/>
                  </a:schemeClr>
                </a:solidFill>
              </a:rPr>
              <a:t> &lt;&lt; "number is :" &lt;&lt; number;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3761211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266329" y="744079"/>
            <a:ext cx="5042647" cy="47525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File system I/O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#include &lt;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fstream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&gt;  </a:t>
            </a:r>
          </a:p>
          <a:p>
            <a:pPr marL="1143000" lvl="2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ofstream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(),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ifstream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(),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fstream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()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file streams are the streams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streams are objects that manage flows of serialized data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streams can be opened, closed, and filled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streams in</a:t>
            </a:r>
            <a:r>
              <a:rPr lang="en-US" b="1" dirty="0"/>
              <a:t>clude buffers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buffers may be flushed (but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</a:rPr>
              <a:t>cout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() automates </a:t>
            </a:r>
            <a:r>
              <a:rPr lang="en-US" b="1" dirty="0"/>
              <a:t>that)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90B566-35EF-4770-B24A-F72562047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30" y="1716420"/>
            <a:ext cx="5989199" cy="323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709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745299-11CE-400B-A406-BA05F5178F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157" y="869048"/>
            <a:ext cx="4455872" cy="334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52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Writing to a file:</a:t>
            </a:r>
          </a:p>
          <a:p>
            <a:pPr marL="685800" lvl="1"/>
            <a:r>
              <a:rPr lang="en-US" b="1" dirty="0"/>
              <a:t>Create a  stream object</a:t>
            </a:r>
          </a:p>
          <a:p>
            <a:pPr marL="1143000" lvl="2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&lt;stream&gt;  &lt;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var_name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&gt; (&lt;file name&gt;);</a:t>
            </a:r>
          </a:p>
          <a:p>
            <a:pPr marL="1485900" lvl="3"/>
            <a:r>
              <a:rPr lang="en-US" b="1" dirty="0"/>
              <a:t>std::</a:t>
            </a:r>
            <a:r>
              <a:rPr lang="en-US" b="1" dirty="0" err="1"/>
              <a:t>ofstream</a:t>
            </a:r>
            <a:r>
              <a:rPr lang="en-US" b="1" dirty="0"/>
              <a:t> </a:t>
            </a:r>
            <a:r>
              <a:rPr lang="en-US" b="1" dirty="0" err="1"/>
              <a:t>mystream</a:t>
            </a:r>
            <a:r>
              <a:rPr lang="en-US" b="1" dirty="0"/>
              <a:t> (“my_file_name.txt”);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Check that it worked:</a:t>
            </a:r>
          </a:p>
          <a:p>
            <a:pPr marL="1143000" lvl="2"/>
            <a:r>
              <a:rPr lang="en-US" b="1" dirty="0" err="1"/>
              <a:t>mystream.is_open</a:t>
            </a:r>
            <a:r>
              <a:rPr lang="en-US" b="1" dirty="0"/>
              <a:t>()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lvl="1"/>
            <a:r>
              <a:rPr lang="en-US" b="1" dirty="0"/>
              <a:t>Insertion operator injects content</a:t>
            </a:r>
          </a:p>
          <a:p>
            <a:pPr marL="1143000" lvl="2"/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mystream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&lt;&lt; “Some content”” &lt;&lt; std::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endl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;</a:t>
            </a:r>
          </a:p>
          <a:p>
            <a:pPr marL="685800" lvl="1"/>
            <a:r>
              <a:rPr lang="en-US" b="1" dirty="0"/>
              <a:t>Flush buffer if needed</a:t>
            </a:r>
          </a:p>
          <a:p>
            <a:pPr marL="1143000" lvl="2"/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mystream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&lt;&lt; std::flush;</a:t>
            </a:r>
          </a:p>
          <a:p>
            <a:pPr marL="685800" lvl="1"/>
            <a:r>
              <a:rPr lang="en-US" b="1" dirty="0"/>
              <a:t>Close the stream</a:t>
            </a:r>
          </a:p>
          <a:p>
            <a:pPr marL="1143000" lvl="2"/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mystream.close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();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667249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Reading from a file:</a:t>
            </a:r>
          </a:p>
          <a:p>
            <a:pPr marL="685800" lvl="1"/>
            <a:r>
              <a:rPr lang="en-US" b="1" dirty="0"/>
              <a:t>Create a  stream object</a:t>
            </a:r>
          </a:p>
          <a:p>
            <a:pPr marL="1143000" lvl="2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&lt;stream&gt;  &lt;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var_name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&gt; (&lt;file name&gt;);</a:t>
            </a:r>
          </a:p>
          <a:p>
            <a:pPr marL="1485900" lvl="3"/>
            <a:r>
              <a:rPr lang="en-US" b="1" dirty="0"/>
              <a:t>std::</a:t>
            </a:r>
            <a:r>
              <a:rPr lang="en-US" b="1" dirty="0" err="1"/>
              <a:t>ofstream</a:t>
            </a:r>
            <a:r>
              <a:rPr lang="en-US" b="1" dirty="0"/>
              <a:t> </a:t>
            </a:r>
            <a:r>
              <a:rPr lang="en-US" b="1" dirty="0" err="1"/>
              <a:t>mystream</a:t>
            </a:r>
            <a:r>
              <a:rPr lang="en-US" b="1" dirty="0"/>
              <a:t> (“my_file_name.txt”);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Check that it worked:</a:t>
            </a:r>
          </a:p>
          <a:p>
            <a:pPr marL="1143000" lvl="2"/>
            <a:r>
              <a:rPr lang="en-US" b="1" dirty="0" err="1"/>
              <a:t>mystream.is_open</a:t>
            </a:r>
            <a:r>
              <a:rPr lang="en-US" b="1" dirty="0"/>
              <a:t>()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lvl="1"/>
            <a:r>
              <a:rPr lang="en-US" b="1" dirty="0"/>
              <a:t>Extract some content</a:t>
            </a:r>
          </a:p>
          <a:p>
            <a:pPr marL="1143000" lvl="2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content =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getline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mystream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, line);</a:t>
            </a:r>
          </a:p>
          <a:p>
            <a:pPr marL="1143000" lvl="2"/>
            <a:r>
              <a:rPr lang="en-US" b="1" dirty="0" err="1"/>
              <a:t>cout</a:t>
            </a:r>
            <a:r>
              <a:rPr lang="en-US" b="1" dirty="0"/>
              <a:t> &lt;&lt; content;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lvl="1"/>
            <a:r>
              <a:rPr lang="en-US" b="1" dirty="0"/>
              <a:t>Close the stream</a:t>
            </a:r>
          </a:p>
          <a:p>
            <a:pPr marL="1143000" lvl="2"/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mystream.close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();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72013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403106" y="1132358"/>
            <a:ext cx="6643009" cy="4212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Read and write using file stream pointers:</a:t>
            </a:r>
          </a:p>
          <a:p>
            <a:pPr marL="685800" lvl="1"/>
            <a:r>
              <a:rPr lang="en-US" b="1" dirty="0" err="1"/>
              <a:t>stream.seekp</a:t>
            </a:r>
            <a:r>
              <a:rPr lang="en-US" b="1" dirty="0"/>
              <a:t>() pointer for writing (‘put’)</a:t>
            </a:r>
          </a:p>
          <a:p>
            <a:pPr marL="685800" lvl="1"/>
            <a:r>
              <a:rPr lang="en-US" b="1" dirty="0" err="1"/>
              <a:t>stream.seekg</a:t>
            </a:r>
            <a:r>
              <a:rPr lang="en-US" b="1" dirty="0"/>
              <a:t>() pointer for reading (‘get’)</a:t>
            </a:r>
          </a:p>
          <a:p>
            <a:pPr marL="685800" lvl="1"/>
            <a:r>
              <a:rPr lang="en-US" b="1" dirty="0" err="1"/>
              <a:t>stream.tellp</a:t>
            </a:r>
            <a:r>
              <a:rPr lang="en-US" b="1" dirty="0"/>
              <a:t>()  location of put pointer</a:t>
            </a:r>
          </a:p>
          <a:p>
            <a:pPr marL="685800" lvl="1"/>
            <a:r>
              <a:rPr lang="en-US" b="1" dirty="0" err="1"/>
              <a:t>stream.tellg</a:t>
            </a:r>
            <a:r>
              <a:rPr lang="en-US" b="1" dirty="0"/>
              <a:t>() </a:t>
            </a:r>
            <a:r>
              <a:rPr lang="en-US" b="1" dirty="0" err="1"/>
              <a:t>logation</a:t>
            </a:r>
            <a:r>
              <a:rPr lang="en-US" b="1" dirty="0"/>
              <a:t> of get pointer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596029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6236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Encapsulating code with functions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Functions are isolated namespaces with specific entry points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Functions may take arguments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Arguments may provide ‘hard coded’ values (“by value”) or pointers (“by reference</a:t>
            </a:r>
            <a:r>
              <a:rPr lang="en-US" b="1" dirty="0"/>
              <a:t>”)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Functions may (or may not) return objects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Why are they cool?</a:t>
            </a:r>
          </a:p>
          <a:p>
            <a:pPr marL="685800" lvl="1"/>
            <a:r>
              <a:rPr lang="en-US" b="1" dirty="0"/>
              <a:t>t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hey do one thing, well</a:t>
            </a:r>
          </a:p>
          <a:p>
            <a:pPr marL="685800" lvl="1"/>
            <a:r>
              <a:rPr lang="en-US" b="1" dirty="0"/>
              <a:t>testable</a:t>
            </a:r>
          </a:p>
          <a:p>
            <a:pPr marL="685800" lvl="1"/>
            <a:r>
              <a:rPr lang="en-US" b="1" dirty="0"/>
              <a:t>easily replaced</a:t>
            </a:r>
          </a:p>
          <a:p>
            <a:pPr marL="685800" lvl="1"/>
            <a:r>
              <a:rPr lang="en-US" b="1" dirty="0"/>
              <a:t>streamline main code</a:t>
            </a:r>
          </a:p>
          <a:p>
            <a:pPr marL="685800" lvl="1"/>
            <a:r>
              <a:rPr lang="en-US" b="1" dirty="0"/>
              <a:t>“clean”</a:t>
            </a:r>
          </a:p>
          <a:p>
            <a:pPr marL="685800" lvl="1"/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162626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D047572-A015-4574-9B28-F2ABEC50FA2C}"/>
              </a:ext>
            </a:extLst>
          </p:cNvPr>
          <p:cNvSpPr txBox="1">
            <a:spLocks/>
          </p:cNvSpPr>
          <p:nvPr/>
        </p:nvSpPr>
        <p:spPr>
          <a:xfrm>
            <a:off x="4723338" y="2364759"/>
            <a:ext cx="6643009" cy="3042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28600"/>
            <a:r>
              <a:rPr lang="en-US" b="1" dirty="0"/>
              <a:t>Syntax</a:t>
            </a:r>
          </a:p>
          <a:p>
            <a:pPr marL="228600"/>
            <a:r>
              <a:rPr lang="en-US" b="1" dirty="0"/>
              <a:t>Declarations versus Definitions</a:t>
            </a:r>
          </a:p>
          <a:p>
            <a:pPr marL="228600"/>
            <a:r>
              <a:rPr lang="en-US" b="1" dirty="0"/>
              <a:t>Scope </a:t>
            </a:r>
          </a:p>
          <a:p>
            <a:pPr marL="228600"/>
            <a:r>
              <a:rPr lang="en-US" b="1" dirty="0"/>
              <a:t>Passing command line </a:t>
            </a:r>
            <a:r>
              <a:rPr lang="en-US" b="1" dirty="0" err="1"/>
              <a:t>args</a:t>
            </a:r>
            <a:r>
              <a:rPr lang="en-US" b="1" dirty="0"/>
              <a:t> to main()</a:t>
            </a:r>
          </a:p>
          <a:p>
            <a:pPr marL="228600"/>
            <a:endParaRPr lang="en-US" b="1" dirty="0"/>
          </a:p>
          <a:p>
            <a:pPr marL="228600"/>
            <a:endParaRPr lang="en-US" b="1" dirty="0"/>
          </a:p>
          <a:p>
            <a:pPr marL="228600"/>
            <a:endParaRPr lang="en-US" b="1" dirty="0"/>
          </a:p>
          <a:p>
            <a:pPr marL="685800" lvl="1"/>
            <a:endParaRPr lang="en-US" b="1" dirty="0"/>
          </a:p>
          <a:p>
            <a:pPr marL="685800"/>
            <a:endParaRPr lang="en-US" b="1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95EEFF0B-6269-4ADA-A1AD-BD1448172761}"/>
              </a:ext>
            </a:extLst>
          </p:cNvPr>
          <p:cNvSpPr txBox="1">
            <a:spLocks/>
          </p:cNvSpPr>
          <p:nvPr/>
        </p:nvSpPr>
        <p:spPr>
          <a:xfrm>
            <a:off x="4723339" y="201706"/>
            <a:ext cx="6643009" cy="1842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Function-related topics</a:t>
            </a:r>
          </a:p>
          <a:p>
            <a:pPr marL="685800" lvl="1"/>
            <a:endParaRPr lang="en-US" b="1" dirty="0"/>
          </a:p>
          <a:p>
            <a:pPr marL="685800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61972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994759" y="-1317928"/>
            <a:ext cx="8398948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Function syntax: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&lt;</a:t>
            </a:r>
            <a:r>
              <a:rPr lang="en-US" b="1" dirty="0" err="1"/>
              <a:t>return_type</a:t>
            </a:r>
            <a:r>
              <a:rPr lang="en-US" b="1" dirty="0"/>
              <a:t>&gt;  &lt;function name&gt;    ( &lt;comma-separated </a:t>
            </a:r>
            <a:r>
              <a:rPr lang="en-US" b="1" dirty="0" err="1"/>
              <a:t>args</a:t>
            </a:r>
            <a:r>
              <a:rPr lang="en-US" b="1" dirty="0"/>
              <a:t>&gt;) {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               &lt;some stuff&gt;              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  }  </a:t>
            </a:r>
          </a:p>
          <a:p>
            <a:pPr marL="685800" lvl="1"/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2539ED-3002-4AA4-88B3-84B01DE3019A}"/>
              </a:ext>
            </a:extLst>
          </p:cNvPr>
          <p:cNvSpPr txBox="1"/>
          <p:nvPr/>
        </p:nvSpPr>
        <p:spPr>
          <a:xfrm>
            <a:off x="4226448" y="2612971"/>
            <a:ext cx="7122869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 A simple function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addInts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(int arg1, int arg2) 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  int sum = arg1 + arg2;   // isolated variable</a:t>
            </a:r>
          </a:p>
          <a:p>
            <a:endParaRPr lang="en-US" sz="16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  return sum;  // not needed if return type is void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115914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998052" y="-665747"/>
            <a:ext cx="7956178" cy="3536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Function Declaration versus Definition: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pPr marL="685800" lvl="1"/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2539ED-3002-4AA4-88B3-84B01DE3019A}"/>
              </a:ext>
            </a:extLst>
          </p:cNvPr>
          <p:cNvSpPr txBox="1"/>
          <p:nvPr/>
        </p:nvSpPr>
        <p:spPr>
          <a:xfrm>
            <a:off x="4414706" y="1258275"/>
            <a:ext cx="7122869" cy="50167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addInts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() is defined before use in main()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addInts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(int arg1, int arg2){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  int sum = arg1 + arg2;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  return sum;  // not needed if return type is void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int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multInts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(int, int)  //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multInts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() is DECLARED here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 main(){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addInts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(1, 2);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multInts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(1, 2);	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//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multInts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() is DEFINED here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multInts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(int arg1, int arg2){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return arg1 * arg2;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59585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120057" y="1352009"/>
            <a:ext cx="7956178" cy="3536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Passing Data: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r>
              <a:rPr lang="en-US" b="1" dirty="0"/>
              <a:t>The type and internal name of variables expected have to be in the signature (first line)</a:t>
            </a:r>
          </a:p>
          <a:p>
            <a:r>
              <a:rPr lang="en-US" b="1" dirty="0"/>
              <a:t>Arguments are always positional</a:t>
            </a:r>
          </a:p>
          <a:p>
            <a:r>
              <a:rPr lang="en-US" b="1" dirty="0"/>
              <a:t>Can have default values, but only “left to right”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pPr marL="685800" lvl="1"/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89535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120057" y="1352009"/>
            <a:ext cx="7956178" cy="4497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Data passed by value or by reference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r>
              <a:rPr lang="en-US" b="1" dirty="0"/>
              <a:t>By value</a:t>
            </a:r>
          </a:p>
          <a:p>
            <a:pPr lvl="1"/>
            <a:r>
              <a:rPr lang="en-US" b="1" dirty="0"/>
              <a:t>(usually) the default, exception is arrays</a:t>
            </a:r>
          </a:p>
          <a:p>
            <a:pPr lvl="1"/>
            <a:r>
              <a:rPr lang="en-US" b="1" dirty="0"/>
              <a:t>passes a new object – a hard copy – to function</a:t>
            </a:r>
          </a:p>
          <a:p>
            <a:pPr lvl="1"/>
            <a:r>
              <a:rPr lang="en-US" b="1" dirty="0"/>
              <a:t>function operates in isolation</a:t>
            </a:r>
          </a:p>
          <a:p>
            <a:pPr lvl="1"/>
            <a:r>
              <a:rPr lang="en-US" b="1" dirty="0"/>
              <a:t>original is safe, but at a cost</a:t>
            </a:r>
          </a:p>
          <a:p>
            <a:r>
              <a:rPr lang="en-US" b="1" dirty="0"/>
              <a:t>By reference</a:t>
            </a:r>
          </a:p>
          <a:p>
            <a:pPr lvl="1"/>
            <a:r>
              <a:rPr lang="en-US" b="1" dirty="0"/>
              <a:t>pass the address of the object</a:t>
            </a:r>
          </a:p>
          <a:p>
            <a:pPr lvl="1"/>
            <a:r>
              <a:rPr lang="en-US" b="1" dirty="0"/>
              <a:t>no new object is created</a:t>
            </a:r>
          </a:p>
          <a:p>
            <a:pPr lvl="1"/>
            <a:r>
              <a:rPr lang="en-US" b="1" dirty="0"/>
              <a:t>values at the address are directly manipulated by function</a:t>
            </a:r>
          </a:p>
          <a:p>
            <a:pPr lvl="1"/>
            <a:r>
              <a:rPr lang="en-US" b="1" dirty="0"/>
              <a:t>original is changed</a:t>
            </a:r>
          </a:p>
          <a:p>
            <a:endParaRPr lang="en-US" b="1" dirty="0"/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pPr marL="685800" lvl="1"/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813612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958692" y="520540"/>
            <a:ext cx="7956178" cy="3536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b="1" dirty="0"/>
              <a:t>Passing command line </a:t>
            </a:r>
            <a:r>
              <a:rPr lang="en-US" b="1" dirty="0" err="1"/>
              <a:t>args</a:t>
            </a:r>
            <a:r>
              <a:rPr lang="en-US" b="1" dirty="0"/>
              <a:t> to main()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err="1"/>
              <a:t>argc</a:t>
            </a:r>
            <a:r>
              <a:rPr lang="en-US" b="1" dirty="0"/>
              <a:t> passed in by value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err="1"/>
              <a:t>argv</a:t>
            </a:r>
            <a:r>
              <a:rPr lang="en-US" b="1" dirty="0"/>
              <a:t> passed in by reference</a:t>
            </a:r>
          </a:p>
          <a:p>
            <a:pPr marL="0" indent="0">
              <a:buNone/>
            </a:pPr>
            <a:endParaRPr lang="en-US" b="1" dirty="0"/>
          </a:p>
          <a:p>
            <a:pPr marL="685800" lvl="1"/>
            <a:r>
              <a:rPr lang="en-US" b="1" dirty="0" err="1"/>
              <a:t>argc</a:t>
            </a:r>
            <a:r>
              <a:rPr lang="en-US" b="1" dirty="0"/>
              <a:t> is argument count (</a:t>
            </a:r>
            <a:r>
              <a:rPr lang="en-US" b="1" dirty="0" err="1"/>
              <a:t>args</a:t>
            </a:r>
            <a:r>
              <a:rPr lang="en-US" b="1" dirty="0"/>
              <a:t> + program name)</a:t>
            </a:r>
          </a:p>
          <a:p>
            <a:pPr marL="685800" lvl="1"/>
            <a:r>
              <a:rPr lang="en-US" b="1" dirty="0" err="1"/>
              <a:t>argv</a:t>
            </a:r>
            <a:r>
              <a:rPr lang="en-US" b="1" dirty="0"/>
              <a:t> is the argument vector (an array of char pointers)</a:t>
            </a:r>
          </a:p>
          <a:p>
            <a:pPr marL="685800" lvl="1"/>
            <a:r>
              <a:rPr lang="en-US" b="1" dirty="0" err="1"/>
              <a:t>argv</a:t>
            </a:r>
            <a:r>
              <a:rPr lang="en-US" b="1" dirty="0"/>
              <a:t>[0] is the name of the program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pPr marL="685800" lvl="1"/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2539ED-3002-4AA4-88B3-84B01DE3019A}"/>
              </a:ext>
            </a:extLst>
          </p:cNvPr>
          <p:cNvSpPr txBox="1"/>
          <p:nvPr/>
        </p:nvSpPr>
        <p:spPr>
          <a:xfrm>
            <a:off x="4065082" y="3536693"/>
            <a:ext cx="7122869" cy="280076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// usage: ./&lt;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program_name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&gt;("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abc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", 123, 'hey’) 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//         or just ./&lt;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program_name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 main(int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 char**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 { 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"Number of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 " &lt;&lt;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 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for (int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"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[" &lt;&lt;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&lt;&lt; "] : "&lt;&lt;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] &lt;&lt; "\n"; </a:t>
            </a:r>
          </a:p>
          <a:p>
            <a:endParaRPr lang="en-US" sz="16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return 0; 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69415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854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u="none" strike="noStrike" dirty="0">
                <a:solidFill>
                  <a:schemeClr val="bg2">
                    <a:lumMod val="75000"/>
                  </a:schemeClr>
                </a:solidFill>
              </a:rPr>
              <a:t>IDE and command line options (discussion)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ABB49A8-2ACC-4A92-AD04-B98C69BD64A3}"/>
              </a:ext>
            </a:extLst>
          </p:cNvPr>
          <p:cNvGrpSpPr/>
          <p:nvPr/>
        </p:nvGrpSpPr>
        <p:grpSpPr>
          <a:xfrm>
            <a:off x="3869733" y="768086"/>
            <a:ext cx="7953375" cy="1295400"/>
            <a:chOff x="3869733" y="768086"/>
            <a:chExt cx="7953375" cy="1295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4C11A28-6160-43E2-9608-30137B38A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69733" y="768086"/>
              <a:ext cx="7953375" cy="1295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F4135E3-1FA6-43B2-839A-FADA68194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39150" y="1837570"/>
              <a:ext cx="781050" cy="18097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5F921D0-E569-4B19-A9DA-801699AAA8BA}"/>
                </a:ext>
              </a:extLst>
            </p:cNvPr>
            <p:cNvSpPr/>
            <p:nvPr/>
          </p:nvSpPr>
          <p:spPr>
            <a:xfrm>
              <a:off x="7519849" y="1560114"/>
              <a:ext cx="635726" cy="1809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55B940E-B00A-4EF4-A53F-581773C7CC5A}"/>
              </a:ext>
            </a:extLst>
          </p:cNvPr>
          <p:cNvSpPr txBox="1"/>
          <p:nvPr/>
        </p:nvSpPr>
        <p:spPr>
          <a:xfrm>
            <a:off x="4282083" y="2225660"/>
            <a:ext cx="6104708" cy="1384995"/>
          </a:xfrm>
          <a:prstGeom prst="rect">
            <a:avLst/>
          </a:prstGeom>
          <a:noFill/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#  g++ is gnu’s </a:t>
            </a:r>
            <a:r>
              <a:rPr lang="en-US" sz="1400" dirty="0" err="1"/>
              <a:t>c++</a:t>
            </a:r>
            <a:r>
              <a:rPr lang="en-US" sz="1400" dirty="0"/>
              <a:t> compiler</a:t>
            </a:r>
          </a:p>
          <a:p>
            <a:endParaRPr lang="en-US" sz="1400" dirty="0"/>
          </a:p>
          <a:p>
            <a:r>
              <a:rPr lang="en-US" sz="1400" dirty="0"/>
              <a:t>$  g++ -o hello.exe hello.cpp</a:t>
            </a:r>
          </a:p>
          <a:p>
            <a:r>
              <a:rPr lang="en-US" sz="1400" dirty="0"/>
              <a:t>$  ./hello</a:t>
            </a:r>
          </a:p>
          <a:p>
            <a:endParaRPr lang="en-US" sz="1400" dirty="0"/>
          </a:p>
          <a:p>
            <a:r>
              <a:rPr lang="en-US" sz="1400" dirty="0"/>
              <a:t>“Hello World”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A84657-5FC5-4AA8-87C5-30B0F582E3AC}"/>
              </a:ext>
            </a:extLst>
          </p:cNvPr>
          <p:cNvSpPr txBox="1"/>
          <p:nvPr/>
        </p:nvSpPr>
        <p:spPr>
          <a:xfrm>
            <a:off x="4282083" y="3843145"/>
            <a:ext cx="6104708" cy="2246769"/>
          </a:xfrm>
          <a:prstGeom prst="rect">
            <a:avLst/>
          </a:prstGeom>
          <a:noFill/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$  g++ -save-temps -o hello.exe hello.cpp</a:t>
            </a:r>
          </a:p>
          <a:p>
            <a:r>
              <a:rPr lang="en-US" sz="1400" dirty="0">
                <a:solidFill>
                  <a:schemeClr val="bg1"/>
                </a:solidFill>
              </a:rPr>
              <a:t>$  ls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Mode                 </a:t>
            </a:r>
            <a:r>
              <a:rPr lang="en-US" sz="1400" dirty="0" err="1">
                <a:solidFill>
                  <a:schemeClr val="bg1"/>
                </a:solidFill>
              </a:rPr>
              <a:t>LastWriteTime</a:t>
            </a:r>
            <a:r>
              <a:rPr lang="en-US" sz="1400" dirty="0">
                <a:solidFill>
                  <a:schemeClr val="bg1"/>
                </a:solidFill>
              </a:rPr>
              <a:t>         Length Name</a:t>
            </a:r>
          </a:p>
          <a:p>
            <a:r>
              <a:rPr lang="en-US" sz="1400" dirty="0">
                <a:solidFill>
                  <a:schemeClr val="bg1"/>
                </a:solidFill>
              </a:rPr>
              <a:t>----                 -------------         ------ ----</a:t>
            </a:r>
          </a:p>
          <a:p>
            <a:r>
              <a:rPr lang="en-US" sz="1400" dirty="0">
                <a:solidFill>
                  <a:schemeClr val="bg1"/>
                </a:solidFill>
              </a:rPr>
              <a:t>-a----        11/10/2021   1:32 PM             88 hello.cpp</a:t>
            </a:r>
          </a:p>
          <a:p>
            <a:r>
              <a:rPr lang="en-US" sz="1400" dirty="0">
                <a:solidFill>
                  <a:schemeClr val="bg1"/>
                </a:solidFill>
              </a:rPr>
              <a:t>-a----        11/23/2021   1:26 PM         131063 hello.exe</a:t>
            </a:r>
          </a:p>
          <a:p>
            <a:r>
              <a:rPr lang="en-US" sz="1400" dirty="0">
                <a:solidFill>
                  <a:schemeClr val="bg1"/>
                </a:solidFill>
              </a:rPr>
              <a:t>-a----        11/23/2021   1:26 PM         539060 </a:t>
            </a:r>
            <a:r>
              <a:rPr lang="en-US" sz="1400" dirty="0" err="1">
                <a:solidFill>
                  <a:schemeClr val="bg1"/>
                </a:solidFill>
              </a:rPr>
              <a:t>hello.ii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-a----        11/23/2021   1:26 PM           1839 </a:t>
            </a:r>
            <a:r>
              <a:rPr lang="en-US" sz="1400" dirty="0" err="1">
                <a:solidFill>
                  <a:schemeClr val="bg1"/>
                </a:solidFill>
              </a:rPr>
              <a:t>hello.o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-a----        11/23/2021   1:26 PM           2400 </a:t>
            </a:r>
            <a:r>
              <a:rPr lang="en-US" sz="1400" dirty="0" err="1">
                <a:solidFill>
                  <a:schemeClr val="bg1"/>
                </a:solidFill>
              </a:rPr>
              <a:t>hello.s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B95B36-AE19-4110-BBE6-0D05C2F77ABC}"/>
              </a:ext>
            </a:extLst>
          </p:cNvPr>
          <p:cNvSpPr txBox="1"/>
          <p:nvPr/>
        </p:nvSpPr>
        <p:spPr>
          <a:xfrm>
            <a:off x="4240550" y="6322404"/>
            <a:ext cx="6104708" cy="307777"/>
          </a:xfrm>
          <a:prstGeom prst="rect">
            <a:avLst/>
          </a:prstGeom>
          <a:noFill/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$  g++ -o hello.exe hello.cpp</a:t>
            </a:r>
          </a:p>
        </p:txBody>
      </p:sp>
    </p:spTree>
    <p:extLst>
      <p:ext uri="{BB962C8B-B14F-4D97-AF65-F5344CB8AC3E}">
        <p14:creationId xmlns:p14="http://schemas.microsoft.com/office/powerpoint/2010/main" val="2320769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120057" y="1352009"/>
            <a:ext cx="7956178" cy="4497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Scope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r>
              <a:rPr lang="en-US" b="1" dirty="0"/>
              <a:t>Global</a:t>
            </a:r>
          </a:p>
          <a:p>
            <a:pPr lvl="1"/>
            <a:r>
              <a:rPr lang="en-US" b="1" dirty="0"/>
              <a:t>external to functions, classes</a:t>
            </a:r>
          </a:p>
          <a:p>
            <a:pPr lvl="1"/>
            <a:r>
              <a:rPr lang="en-US" b="1" dirty="0"/>
              <a:t>available within functions, classes</a:t>
            </a:r>
          </a:p>
          <a:p>
            <a:pPr lvl="1"/>
            <a:r>
              <a:rPr lang="en-US" b="1" u="sng" dirty="0"/>
              <a:t>can be changed</a:t>
            </a:r>
            <a:r>
              <a:rPr lang="en-US" b="1" dirty="0"/>
              <a:t> from within functions, classes</a:t>
            </a:r>
          </a:p>
          <a:p>
            <a:r>
              <a:rPr lang="en-US" b="1" dirty="0"/>
              <a:t>Local</a:t>
            </a:r>
          </a:p>
          <a:p>
            <a:pPr lvl="1"/>
            <a:r>
              <a:rPr lang="en-US" b="1" dirty="0"/>
              <a:t>internal to functions, classes, etc.</a:t>
            </a:r>
          </a:p>
          <a:p>
            <a:pPr lvl="1"/>
            <a:r>
              <a:rPr lang="en-US" b="1" dirty="0"/>
              <a:t>variables declared within: while, for, if, and switch are local to block</a:t>
            </a:r>
          </a:p>
          <a:p>
            <a:pPr lvl="1"/>
            <a:r>
              <a:rPr lang="en-US" b="1" dirty="0"/>
              <a:t>sort of a “private copy” of the value</a:t>
            </a:r>
          </a:p>
          <a:p>
            <a:r>
              <a:rPr lang="en-US" b="1" dirty="0"/>
              <a:t>Namespaces</a:t>
            </a:r>
          </a:p>
          <a:p>
            <a:pPr lvl="1"/>
            <a:r>
              <a:rPr lang="en-US" b="1" dirty="0"/>
              <a:t>lookup tables matching names to values</a:t>
            </a:r>
          </a:p>
          <a:p>
            <a:pPr lvl="1"/>
            <a:r>
              <a:rPr lang="en-US" b="1" dirty="0"/>
              <a:t>can be nested</a:t>
            </a:r>
          </a:p>
          <a:p>
            <a:pPr lvl="1"/>
            <a:r>
              <a:rPr lang="en-US" b="1" dirty="0"/>
              <a:t>use the :: (scope resolution) operator to drill down through nested layers</a:t>
            </a:r>
          </a:p>
          <a:p>
            <a:endParaRPr lang="en-US" b="1" dirty="0"/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pPr marL="685800" lvl="1"/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830382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Encapsulating data with collections (containers)</a:t>
            </a:r>
          </a:p>
          <a:p>
            <a:pPr marL="685800" lvl="1"/>
            <a:r>
              <a:rPr lang="en-US" b="1" dirty="0"/>
              <a:t>Sequences</a:t>
            </a:r>
          </a:p>
          <a:p>
            <a:pPr marL="1143000" lvl="2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array</a:t>
            </a:r>
          </a:p>
          <a:p>
            <a:pPr marL="1143000" lvl="2"/>
            <a:r>
              <a:rPr lang="en-US" b="1" dirty="0"/>
              <a:t>vector</a:t>
            </a:r>
          </a:p>
          <a:p>
            <a:pPr marL="1143000" lvl="2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list,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forward_list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1143000" lvl="2"/>
            <a:r>
              <a:rPr lang="en-US" b="1" dirty="0"/>
              <a:t>deque  (stack for LIFO, queue for FIFO, </a:t>
            </a:r>
            <a:r>
              <a:rPr lang="en-US" b="1" dirty="0" err="1"/>
              <a:t>priority_queue</a:t>
            </a:r>
            <a:r>
              <a:rPr lang="en-US" b="1" dirty="0"/>
              <a:t>)</a:t>
            </a:r>
          </a:p>
          <a:p>
            <a:pPr marL="685800" lvl="1"/>
            <a:r>
              <a:rPr lang="en-US" b="1" dirty="0"/>
              <a:t>Dictionary-like (associative)</a:t>
            </a:r>
          </a:p>
          <a:p>
            <a:pPr marL="1143000" lvl="2"/>
            <a:r>
              <a:rPr lang="en-US" b="1" dirty="0"/>
              <a:t>set (multiset for non-</a:t>
            </a:r>
            <a:r>
              <a:rPr lang="en-US" b="1" dirty="0" err="1"/>
              <a:t>unque</a:t>
            </a:r>
            <a:r>
              <a:rPr lang="en-US" b="1" dirty="0"/>
              <a:t>)</a:t>
            </a:r>
          </a:p>
          <a:p>
            <a:pPr marL="1143000" lvl="2"/>
            <a:r>
              <a:rPr lang="en-US" b="1" dirty="0"/>
              <a:t>map (multimap)</a:t>
            </a:r>
          </a:p>
          <a:p>
            <a:pPr marL="857250" lvl="2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															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188043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Maps (dictionaries)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541225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Lists and Arrays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781990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Introduction to Templates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949061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Vectors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332295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Queues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805086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Data structures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388965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70859" y="5757913"/>
            <a:ext cx="4671486" cy="1506384"/>
          </a:xfrm>
          <a:ln>
            <a:noFill/>
          </a:ln>
        </p:spPr>
        <p:txBody>
          <a:bodyPr>
            <a:normAutofit/>
          </a:bodyPr>
          <a:lstStyle/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E. G. “Gil” Dickens, Jr.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AGS LLC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Disabled Veteran 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(SDVOSB)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7" y="527537"/>
            <a:ext cx="2711456" cy="179781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TextBox 7"/>
          <p:cNvSpPr txBox="1"/>
          <p:nvPr/>
        </p:nvSpPr>
        <p:spPr>
          <a:xfrm>
            <a:off x="2646172" y="346895"/>
            <a:ext cx="53956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</a:rPr>
              <a:t>AGS LLC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ANALYTICAL GOVERNMENT SOLUTIONS </a:t>
            </a:r>
          </a:p>
          <a:p>
            <a:pPr algn="ctr"/>
            <a:endParaRPr lang="en-US" sz="1600" dirty="0"/>
          </a:p>
          <a:p>
            <a:pPr algn="ctr"/>
            <a:r>
              <a:rPr lang="en-US" sz="1600" b="1" i="1" dirty="0">
                <a:solidFill>
                  <a:schemeClr val="accent1"/>
                </a:solidFill>
              </a:rPr>
              <a:t>Defensible, highly accurate analytical products and decision analysis for Decision Makers</a:t>
            </a:r>
          </a:p>
        </p:txBody>
      </p:sp>
      <p:sp>
        <p:nvSpPr>
          <p:cNvPr id="10" name="5-Point Star 9"/>
          <p:cNvSpPr/>
          <p:nvPr/>
        </p:nvSpPr>
        <p:spPr>
          <a:xfrm>
            <a:off x="3931270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6264396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308" y="145184"/>
            <a:ext cx="2215897" cy="15641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09300" y="6447495"/>
            <a:ext cx="172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V 062419 </a:t>
            </a:r>
            <a:r>
              <a:rPr lang="en-US" sz="1000" b="1" dirty="0" err="1">
                <a:solidFill>
                  <a:schemeClr val="bg1"/>
                </a:solidFill>
              </a:rPr>
              <a:t>egd</a:t>
            </a:r>
            <a:endParaRPr 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F3EDB64F-17A4-40F6-AE5E-AC925B84DB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224" y="1826273"/>
            <a:ext cx="1835418" cy="1797813"/>
          </a:xfrm>
          <a:prstGeom prst="rect">
            <a:avLst/>
          </a:prstGeom>
        </p:spPr>
      </p:pic>
      <p:sp>
        <p:nvSpPr>
          <p:cNvPr id="12" name="Subtitle 4">
            <a:extLst>
              <a:ext uri="{FF2B5EF4-FFF2-40B4-BE49-F238E27FC236}">
                <a16:creationId xmlns:a16="http://schemas.microsoft.com/office/drawing/2014/main" id="{5DCB2124-89EF-44F3-A671-253902FBB847}"/>
              </a:ext>
            </a:extLst>
          </p:cNvPr>
          <p:cNvSpPr txBox="1">
            <a:spLocks/>
          </p:cNvSpPr>
          <p:nvPr/>
        </p:nvSpPr>
        <p:spPr>
          <a:xfrm>
            <a:off x="195405" y="2725179"/>
            <a:ext cx="8144779" cy="24497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Introduction to C++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Day 3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13-17 December 2021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3600" b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600" b="1" i="1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DD0E97-0CA3-40BB-BD46-AF63D474880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013" y="1826273"/>
            <a:ext cx="2000500" cy="168430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ubtitle 4">
            <a:extLst>
              <a:ext uri="{FF2B5EF4-FFF2-40B4-BE49-F238E27FC236}">
                <a16:creationId xmlns:a16="http://schemas.microsoft.com/office/drawing/2014/main" id="{F377E938-4E7F-4486-AC22-3A1B228974EB}"/>
              </a:ext>
            </a:extLst>
          </p:cNvPr>
          <p:cNvSpPr txBox="1">
            <a:spLocks/>
          </p:cNvSpPr>
          <p:nvPr/>
        </p:nvSpPr>
        <p:spPr>
          <a:xfrm>
            <a:off x="117116" y="5643624"/>
            <a:ext cx="4671486" cy="15063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Pat Barton.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PES LLC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100" b="1" i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Minority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904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81BBDC9-2DC6-4959-AC3D-49A5DCB05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74BB55-8517-4CFE-9389-81D0E6F8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F7C935-E41E-4E8D-91DF-D3BAB9521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B64230-1B44-4C76-9885-0BBE5C73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F7F181-4FFE-4F8E-A3D0-1A8ECDEF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66495D-EC57-44E4-8DED-0DC2E07A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E0DA2F2-D672-4417-8072-9ED4FA5C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E8BACB-AEC7-46A5-A3AD-4D1BBE871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8452CCF-4A27-488A-AAF4-424933CFC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771B67-8878-4622-83B0-D431C2330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919" y="685800"/>
            <a:ext cx="3705269" cy="530859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DAY 3</a:t>
            </a:r>
            <a:br>
              <a:rPr lang="en-US" sz="3200" b="1" dirty="0">
                <a:solidFill>
                  <a:srgbClr val="FFFFFF"/>
                </a:solidFill>
              </a:rPr>
            </a:b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106ED-97B4-4414-832B-A48C522F5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553" y="685800"/>
            <a:ext cx="4754563" cy="5410200"/>
          </a:xfrm>
        </p:spPr>
        <p:txBody>
          <a:bodyPr>
            <a:normAutofit/>
          </a:bodyPr>
          <a:lstStyle/>
          <a:p>
            <a:pPr marL="0" indent="0">
              <a:buSzPct val="100000"/>
              <a:buNone/>
            </a:pPr>
            <a:r>
              <a:rPr lang="en-US" sz="1800" b="1" dirty="0">
                <a:solidFill>
                  <a:srgbClr val="FFFFFF"/>
                </a:solidFill>
              </a:rPr>
              <a:t>Today’s Objectives and Topics</a:t>
            </a: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Introduction to pointers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Array management and navigation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Handling user input arrays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Flow control with switch statements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Functions types, return values, pointers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Function overloading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Clean code with functions</a:t>
            </a: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>
              <a:buSzPct val="100000"/>
            </a:pPr>
            <a:endParaRPr lang="en-US" sz="1800" b="1" dirty="0">
              <a:solidFill>
                <a:srgbClr val="FFFFFF"/>
              </a:solidFill>
            </a:endParaRP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 marL="0" indent="0">
              <a:buSzPct val="100000"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037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9"/>
            <a:ext cx="6643009" cy="9419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In your IDE you may see something like one of these: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6929A3-2BC1-4207-8EA5-02BD5A1E6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587" y="1254034"/>
            <a:ext cx="4118834" cy="3297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D94848-F090-4832-91F2-374A36D3D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5558" y="1254034"/>
            <a:ext cx="3772853" cy="329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382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Introduction to pointers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0779132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Array management and navigation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482675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Handling user input arrays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9381478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Flow control with switch statements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2065716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Functions types, return values, pointers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7175908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Function overloading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2376985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Clean code with functions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0589331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/>
              <a:t>Standard </a:t>
            </a:r>
            <a:r>
              <a:rPr lang="en-US" b="1" dirty="0"/>
              <a:t>library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4493929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/>
              <a:t>Standard </a:t>
            </a:r>
            <a:r>
              <a:rPr lang="en-US" b="1" dirty="0"/>
              <a:t>library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41337453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/>
              <a:t>Standard </a:t>
            </a:r>
            <a:r>
              <a:rPr lang="en-US" b="1" dirty="0"/>
              <a:t>library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840200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985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Your first C++ application (demo)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1A4D6-B145-4D27-9DB3-2B4582985250}"/>
              </a:ext>
            </a:extLst>
          </p:cNvPr>
          <p:cNvSpPr txBox="1"/>
          <p:nvPr/>
        </p:nvSpPr>
        <p:spPr>
          <a:xfrm>
            <a:off x="4282083" y="1375955"/>
            <a:ext cx="5791200" cy="2585323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// hello.cpp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#include &lt;iostream&gt;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int main()</a:t>
            </a:r>
          </a:p>
          <a:p>
            <a:r>
              <a:rPr lang="en-US" dirty="0">
                <a:solidFill>
                  <a:schemeClr val="bg1"/>
                </a:solidFill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</a:rPr>
              <a:t>    std::</a:t>
            </a:r>
            <a:r>
              <a:rPr lang="en-US" dirty="0" err="1">
                <a:solidFill>
                  <a:schemeClr val="bg1"/>
                </a:solidFill>
              </a:rPr>
              <a:t>cout</a:t>
            </a:r>
            <a:r>
              <a:rPr lang="en-US" dirty="0">
                <a:solidFill>
                  <a:schemeClr val="bg1"/>
                </a:solidFill>
              </a:rPr>
              <a:t>  &lt;&lt; "Hello World!";</a:t>
            </a:r>
          </a:p>
          <a:p>
            <a:r>
              <a:rPr lang="en-US" dirty="0">
                <a:solidFill>
                  <a:schemeClr val="bg1"/>
                </a:solidFill>
              </a:rPr>
              <a:t>    return 0;</a:t>
            </a:r>
          </a:p>
          <a:p>
            <a:r>
              <a:rPr lang="en-US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102940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Standard library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5296310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70859" y="5757913"/>
            <a:ext cx="4671486" cy="1506384"/>
          </a:xfrm>
          <a:ln>
            <a:noFill/>
          </a:ln>
        </p:spPr>
        <p:txBody>
          <a:bodyPr>
            <a:normAutofit/>
          </a:bodyPr>
          <a:lstStyle/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E. G. “Gil” Dickens, Jr.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AGS LLC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Disabled Veteran 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(SDVOSB)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7" y="527537"/>
            <a:ext cx="2711456" cy="179781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TextBox 7"/>
          <p:cNvSpPr txBox="1"/>
          <p:nvPr/>
        </p:nvSpPr>
        <p:spPr>
          <a:xfrm>
            <a:off x="2646172" y="346895"/>
            <a:ext cx="53956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</a:rPr>
              <a:t>AGS LLC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ANALYTICAL GOVERNMENT SOLUTIONS </a:t>
            </a:r>
          </a:p>
          <a:p>
            <a:pPr algn="ctr"/>
            <a:endParaRPr lang="en-US" sz="1600" dirty="0"/>
          </a:p>
          <a:p>
            <a:pPr algn="ctr"/>
            <a:r>
              <a:rPr lang="en-US" sz="1600" b="1" i="1" dirty="0">
                <a:solidFill>
                  <a:schemeClr val="accent1"/>
                </a:solidFill>
              </a:rPr>
              <a:t>Defensible, highly accurate analytical products and decision analysis for Decision Makers</a:t>
            </a:r>
          </a:p>
        </p:txBody>
      </p:sp>
      <p:sp>
        <p:nvSpPr>
          <p:cNvPr id="10" name="5-Point Star 9"/>
          <p:cNvSpPr/>
          <p:nvPr/>
        </p:nvSpPr>
        <p:spPr>
          <a:xfrm>
            <a:off x="3931270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6264396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308" y="145184"/>
            <a:ext cx="2215897" cy="15641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09300" y="6447495"/>
            <a:ext cx="172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V 062419 </a:t>
            </a:r>
            <a:r>
              <a:rPr lang="en-US" sz="1000" b="1" dirty="0" err="1">
                <a:solidFill>
                  <a:schemeClr val="bg1"/>
                </a:solidFill>
              </a:rPr>
              <a:t>egd</a:t>
            </a:r>
            <a:endParaRPr 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F3EDB64F-17A4-40F6-AE5E-AC925B84DB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224" y="1826273"/>
            <a:ext cx="1835418" cy="1797813"/>
          </a:xfrm>
          <a:prstGeom prst="rect">
            <a:avLst/>
          </a:prstGeom>
        </p:spPr>
      </p:pic>
      <p:sp>
        <p:nvSpPr>
          <p:cNvPr id="12" name="Subtitle 4">
            <a:extLst>
              <a:ext uri="{FF2B5EF4-FFF2-40B4-BE49-F238E27FC236}">
                <a16:creationId xmlns:a16="http://schemas.microsoft.com/office/drawing/2014/main" id="{5DCB2124-89EF-44F3-A671-253902FBB847}"/>
              </a:ext>
            </a:extLst>
          </p:cNvPr>
          <p:cNvSpPr txBox="1">
            <a:spLocks/>
          </p:cNvSpPr>
          <p:nvPr/>
        </p:nvSpPr>
        <p:spPr>
          <a:xfrm>
            <a:off x="195405" y="2725179"/>
            <a:ext cx="8144779" cy="24497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Introduction to C++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Day 4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13-17 December 2021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3600" b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600" b="1" i="1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DD0E97-0CA3-40BB-BD46-AF63D474880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013" y="1826273"/>
            <a:ext cx="2000500" cy="168430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ubtitle 4">
            <a:extLst>
              <a:ext uri="{FF2B5EF4-FFF2-40B4-BE49-F238E27FC236}">
                <a16:creationId xmlns:a16="http://schemas.microsoft.com/office/drawing/2014/main" id="{F377E938-4E7F-4486-AC22-3A1B228974EB}"/>
              </a:ext>
            </a:extLst>
          </p:cNvPr>
          <p:cNvSpPr txBox="1">
            <a:spLocks/>
          </p:cNvSpPr>
          <p:nvPr/>
        </p:nvSpPr>
        <p:spPr>
          <a:xfrm>
            <a:off x="117116" y="5643624"/>
            <a:ext cx="4671486" cy="15063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Pat Barton.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PES LLC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100" b="1" i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Minority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4460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81BBDC9-2DC6-4959-AC3D-49A5DCB05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74BB55-8517-4CFE-9389-81D0E6F8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F7C935-E41E-4E8D-91DF-D3BAB9521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B64230-1B44-4C76-9885-0BBE5C73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F7F181-4FFE-4F8E-A3D0-1A8ECDEF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66495D-EC57-44E4-8DED-0DC2E07A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E0DA2F2-D672-4417-8072-9ED4FA5C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E8BACB-AEC7-46A5-A3AD-4D1BBE871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8452CCF-4A27-488A-AAF4-424933CFC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771B67-8878-4622-83B0-D431C2330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919" y="685800"/>
            <a:ext cx="3705269" cy="530859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DAY 4</a:t>
            </a:r>
            <a:br>
              <a:rPr lang="en-US" sz="3200" b="1" dirty="0">
                <a:solidFill>
                  <a:srgbClr val="FFFFFF"/>
                </a:solidFill>
              </a:rPr>
            </a:b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106ED-97B4-4414-832B-A48C522F5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553" y="685800"/>
            <a:ext cx="4754563" cy="5410200"/>
          </a:xfrm>
        </p:spPr>
        <p:txBody>
          <a:bodyPr>
            <a:normAutofit/>
          </a:bodyPr>
          <a:lstStyle/>
          <a:p>
            <a:pPr marL="0" indent="0">
              <a:buSzPct val="100000"/>
              <a:buNone/>
            </a:pPr>
            <a:r>
              <a:rPr lang="en-US" sz="1800" b="1" dirty="0">
                <a:solidFill>
                  <a:srgbClr val="FFFFFF"/>
                </a:solidFill>
              </a:rPr>
              <a:t>Today’s Objectives and Topics</a:t>
            </a: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Introduction to classes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Functions -&gt; class methods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Variables -&gt; class members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Classes versus instances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Managing instance namespaces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Inheritance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Class constructor overloading</a:t>
            </a:r>
          </a:p>
          <a:p>
            <a:pPr>
              <a:buSzPct val="100000"/>
            </a:pPr>
            <a:endParaRPr lang="en-US" sz="1800" b="1" dirty="0">
              <a:solidFill>
                <a:srgbClr val="FFFFFF"/>
              </a:solidFill>
            </a:endParaRP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 marL="0" indent="0">
              <a:buSzPct val="100000"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4932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camera&#10;&#10;Description automatically generated with medium confidence">
            <a:extLst>
              <a:ext uri="{FF2B5EF4-FFF2-40B4-BE49-F238E27FC236}">
                <a16:creationId xmlns:a16="http://schemas.microsoft.com/office/drawing/2014/main" id="{60FE5D66-8AA2-4D97-96B1-AD7022EDF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95" r="2537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4607" y="316064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Introduction to classes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1763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camera&#10;&#10;Description automatically generated with medium confidence">
            <a:extLst>
              <a:ext uri="{FF2B5EF4-FFF2-40B4-BE49-F238E27FC236}">
                <a16:creationId xmlns:a16="http://schemas.microsoft.com/office/drawing/2014/main" id="{60FE5D66-8AA2-4D97-96B1-AD7022EDF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95" r="2537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4607" y="316064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Functions -&gt; Class methods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6493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camera&#10;&#10;Description automatically generated with medium confidence">
            <a:extLst>
              <a:ext uri="{FF2B5EF4-FFF2-40B4-BE49-F238E27FC236}">
                <a16:creationId xmlns:a16="http://schemas.microsoft.com/office/drawing/2014/main" id="{60FE5D66-8AA2-4D97-96B1-AD7022EDF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95" r="2537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4607" y="316064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Variables -&gt; class members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2250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camera&#10;&#10;Description automatically generated with medium confidence">
            <a:extLst>
              <a:ext uri="{FF2B5EF4-FFF2-40B4-BE49-F238E27FC236}">
                <a16:creationId xmlns:a16="http://schemas.microsoft.com/office/drawing/2014/main" id="{60FE5D66-8AA2-4D97-96B1-AD7022EDF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95" r="2537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4607" y="316064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Classes versus instances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6806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camera&#10;&#10;Description automatically generated with medium confidence">
            <a:extLst>
              <a:ext uri="{FF2B5EF4-FFF2-40B4-BE49-F238E27FC236}">
                <a16:creationId xmlns:a16="http://schemas.microsoft.com/office/drawing/2014/main" id="{60FE5D66-8AA2-4D97-96B1-AD7022EDF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95" r="2537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4607" y="316064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Managing instance namespaces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8673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camera&#10;&#10;Description automatically generated with medium confidence">
            <a:extLst>
              <a:ext uri="{FF2B5EF4-FFF2-40B4-BE49-F238E27FC236}">
                <a16:creationId xmlns:a16="http://schemas.microsoft.com/office/drawing/2014/main" id="{60FE5D66-8AA2-4D97-96B1-AD7022EDF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95" r="2537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4607" y="316064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Inheritance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6930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camera&#10;&#10;Description automatically generated with medium confidence">
            <a:extLst>
              <a:ext uri="{FF2B5EF4-FFF2-40B4-BE49-F238E27FC236}">
                <a16:creationId xmlns:a16="http://schemas.microsoft.com/office/drawing/2014/main" id="{60FE5D66-8AA2-4D97-96B1-AD7022EDF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95" r="2537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4607" y="316064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Class constructor overloading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613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985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Flavors of C++ and what you have: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1A4D6-B145-4D27-9DB3-2B4582985250}"/>
              </a:ext>
            </a:extLst>
          </p:cNvPr>
          <p:cNvSpPr txBox="1"/>
          <p:nvPr/>
        </p:nvSpPr>
        <p:spPr>
          <a:xfrm>
            <a:off x="4282083" y="918755"/>
            <a:ext cx="7255493" cy="4247317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// which.cpp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#include &lt;iostream&gt;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using std::</a:t>
            </a:r>
            <a:r>
              <a:rPr lang="en-US" dirty="0" err="1">
                <a:solidFill>
                  <a:schemeClr val="bg1"/>
                </a:solidFill>
              </a:rPr>
              <a:t>cout</a:t>
            </a:r>
            <a:r>
              <a:rPr lang="en-US" dirty="0">
                <a:solidFill>
                  <a:schemeClr val="bg1"/>
                </a:solidFill>
              </a:rPr>
              <a:t>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// Reports which version of C++ you're using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int main(){</a:t>
            </a:r>
          </a:p>
          <a:p>
            <a:r>
              <a:rPr lang="en-US" dirty="0">
                <a:solidFill>
                  <a:schemeClr val="bg1"/>
                </a:solidFill>
              </a:rPr>
              <a:t>    if (__</a:t>
            </a:r>
            <a:r>
              <a:rPr lang="en-US" dirty="0" err="1">
                <a:solidFill>
                  <a:schemeClr val="bg1"/>
                </a:solidFill>
              </a:rPr>
              <a:t>cplusplus</a:t>
            </a:r>
            <a:r>
              <a:rPr lang="en-US" dirty="0">
                <a:solidFill>
                  <a:schemeClr val="bg1"/>
                </a:solidFill>
              </a:rPr>
              <a:t> == 201703L) </a:t>
            </a:r>
            <a:r>
              <a:rPr lang="en-US" dirty="0" err="1">
                <a:solidFill>
                  <a:schemeClr val="bg1"/>
                </a:solidFill>
              </a:rPr>
              <a:t>cout</a:t>
            </a:r>
            <a:r>
              <a:rPr lang="en-US" dirty="0">
                <a:solidFill>
                  <a:schemeClr val="bg1"/>
                </a:solidFill>
              </a:rPr>
              <a:t> &lt;&lt; "C++17\n";</a:t>
            </a:r>
          </a:p>
          <a:p>
            <a:r>
              <a:rPr lang="en-US" dirty="0">
                <a:solidFill>
                  <a:schemeClr val="bg1"/>
                </a:solidFill>
              </a:rPr>
              <a:t>    else if (__</a:t>
            </a:r>
            <a:r>
              <a:rPr lang="en-US" dirty="0" err="1">
                <a:solidFill>
                  <a:schemeClr val="bg1"/>
                </a:solidFill>
              </a:rPr>
              <a:t>cplusplus</a:t>
            </a:r>
            <a:r>
              <a:rPr lang="en-US" dirty="0">
                <a:solidFill>
                  <a:schemeClr val="bg1"/>
                </a:solidFill>
              </a:rPr>
              <a:t> == 201402L) </a:t>
            </a:r>
            <a:r>
              <a:rPr lang="en-US" dirty="0" err="1">
                <a:solidFill>
                  <a:schemeClr val="bg1"/>
                </a:solidFill>
              </a:rPr>
              <a:t>cout</a:t>
            </a:r>
            <a:r>
              <a:rPr lang="en-US" dirty="0">
                <a:solidFill>
                  <a:schemeClr val="bg1"/>
                </a:solidFill>
              </a:rPr>
              <a:t> &lt;&lt; "C++14\n";</a:t>
            </a:r>
          </a:p>
          <a:p>
            <a:r>
              <a:rPr lang="en-US" dirty="0">
                <a:solidFill>
                  <a:schemeClr val="bg1"/>
                </a:solidFill>
              </a:rPr>
              <a:t>    else if (__</a:t>
            </a:r>
            <a:r>
              <a:rPr lang="en-US" dirty="0" err="1">
                <a:solidFill>
                  <a:schemeClr val="bg1"/>
                </a:solidFill>
              </a:rPr>
              <a:t>cplusplus</a:t>
            </a:r>
            <a:r>
              <a:rPr lang="en-US" dirty="0">
                <a:solidFill>
                  <a:schemeClr val="bg1"/>
                </a:solidFill>
              </a:rPr>
              <a:t> == 201103L) </a:t>
            </a:r>
            <a:r>
              <a:rPr lang="en-US" dirty="0" err="1">
                <a:solidFill>
                  <a:schemeClr val="bg1"/>
                </a:solidFill>
              </a:rPr>
              <a:t>cout</a:t>
            </a:r>
            <a:r>
              <a:rPr lang="en-US" dirty="0">
                <a:solidFill>
                  <a:schemeClr val="bg1"/>
                </a:solidFill>
              </a:rPr>
              <a:t> &lt;&lt; "C++11\n";</a:t>
            </a:r>
          </a:p>
          <a:p>
            <a:r>
              <a:rPr lang="en-US" dirty="0">
                <a:solidFill>
                  <a:schemeClr val="bg1"/>
                </a:solidFill>
              </a:rPr>
              <a:t>    else if (__</a:t>
            </a:r>
            <a:r>
              <a:rPr lang="en-US" dirty="0" err="1">
                <a:solidFill>
                  <a:schemeClr val="bg1"/>
                </a:solidFill>
              </a:rPr>
              <a:t>cplusplus</a:t>
            </a:r>
            <a:r>
              <a:rPr lang="en-US" dirty="0">
                <a:solidFill>
                  <a:schemeClr val="bg1"/>
                </a:solidFill>
              </a:rPr>
              <a:t> == 199711L) </a:t>
            </a:r>
            <a:r>
              <a:rPr lang="en-US" dirty="0" err="1">
                <a:solidFill>
                  <a:schemeClr val="bg1"/>
                </a:solidFill>
              </a:rPr>
              <a:t>cout</a:t>
            </a:r>
            <a:r>
              <a:rPr lang="en-US" dirty="0">
                <a:solidFill>
                  <a:schemeClr val="bg1"/>
                </a:solidFill>
              </a:rPr>
              <a:t> &lt;&lt; "C++98\n";</a:t>
            </a:r>
          </a:p>
          <a:p>
            <a:r>
              <a:rPr lang="en-US" dirty="0">
                <a:solidFill>
                  <a:schemeClr val="bg1"/>
                </a:solidFill>
              </a:rPr>
              <a:t>    else </a:t>
            </a:r>
            <a:r>
              <a:rPr lang="en-US" dirty="0" err="1">
                <a:solidFill>
                  <a:schemeClr val="bg1"/>
                </a:solidFill>
              </a:rPr>
              <a:t>cout</a:t>
            </a:r>
            <a:r>
              <a:rPr lang="en-US" dirty="0">
                <a:solidFill>
                  <a:schemeClr val="bg1"/>
                </a:solidFill>
              </a:rPr>
              <a:t> &lt;&lt; "pre-standard C++\n";</a:t>
            </a:r>
          </a:p>
          <a:p>
            <a:r>
              <a:rPr lang="en-US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4DDE26B-5100-4C89-9B48-40DEC50F2BCF}"/>
              </a:ext>
            </a:extLst>
          </p:cNvPr>
          <p:cNvSpPr txBox="1">
            <a:spLocks/>
          </p:cNvSpPr>
          <p:nvPr/>
        </p:nvSpPr>
        <p:spPr>
          <a:xfrm>
            <a:off x="4282083" y="5900270"/>
            <a:ext cx="6643009" cy="985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Note:  you can work with any version  e.g.,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$  g++ -o hello.exe   –std=</a:t>
            </a:r>
            <a:r>
              <a:rPr lang="en-US" dirty="0" err="1">
                <a:solidFill>
                  <a:schemeClr val="tx1"/>
                </a:solidFill>
              </a:rPr>
              <a:t>c++</a:t>
            </a:r>
            <a:r>
              <a:rPr lang="en-US" dirty="0">
                <a:solidFill>
                  <a:schemeClr val="tx1"/>
                </a:solidFill>
              </a:rPr>
              <a:t>14    hello.cpp</a:t>
            </a:r>
          </a:p>
          <a:p>
            <a:pPr marL="1143000"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371150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camera&#10;&#10;Description automatically generated with medium confidence">
            <a:extLst>
              <a:ext uri="{FF2B5EF4-FFF2-40B4-BE49-F238E27FC236}">
                <a16:creationId xmlns:a16="http://schemas.microsoft.com/office/drawing/2014/main" id="{60FE5D66-8AA2-4D97-96B1-AD7022EDF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95" r="2537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4607" y="316064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Standard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2035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70859" y="5757913"/>
            <a:ext cx="4671486" cy="1506384"/>
          </a:xfrm>
          <a:ln>
            <a:noFill/>
          </a:ln>
        </p:spPr>
        <p:txBody>
          <a:bodyPr>
            <a:normAutofit/>
          </a:bodyPr>
          <a:lstStyle/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E. G. “Gil” Dickens, Jr.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AGS LLC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Disabled Veteran 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(SDVOSB)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7" y="527537"/>
            <a:ext cx="2711456" cy="179781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TextBox 7"/>
          <p:cNvSpPr txBox="1"/>
          <p:nvPr/>
        </p:nvSpPr>
        <p:spPr>
          <a:xfrm>
            <a:off x="2646172" y="346895"/>
            <a:ext cx="53956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</a:rPr>
              <a:t>AGS LLC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ANALYTICAL GOVERNMENT SOLUTIONS </a:t>
            </a:r>
          </a:p>
          <a:p>
            <a:pPr algn="ctr"/>
            <a:endParaRPr lang="en-US" sz="1600" dirty="0"/>
          </a:p>
          <a:p>
            <a:pPr algn="ctr"/>
            <a:r>
              <a:rPr lang="en-US" sz="1600" b="1" i="1" dirty="0">
                <a:solidFill>
                  <a:schemeClr val="accent1"/>
                </a:solidFill>
              </a:rPr>
              <a:t>Defensible, highly accurate analytical products and decision analysis for Decision Makers</a:t>
            </a:r>
          </a:p>
        </p:txBody>
      </p:sp>
      <p:sp>
        <p:nvSpPr>
          <p:cNvPr id="10" name="5-Point Star 9"/>
          <p:cNvSpPr/>
          <p:nvPr/>
        </p:nvSpPr>
        <p:spPr>
          <a:xfrm>
            <a:off x="3931270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6264396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308" y="145184"/>
            <a:ext cx="2215897" cy="15641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09300" y="6447495"/>
            <a:ext cx="172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V 062419 </a:t>
            </a:r>
            <a:r>
              <a:rPr lang="en-US" sz="1000" b="1" dirty="0" err="1">
                <a:solidFill>
                  <a:schemeClr val="bg1"/>
                </a:solidFill>
              </a:rPr>
              <a:t>egd</a:t>
            </a:r>
            <a:endParaRPr 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F3EDB64F-17A4-40F6-AE5E-AC925B84DB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224" y="1826273"/>
            <a:ext cx="1835418" cy="1797813"/>
          </a:xfrm>
          <a:prstGeom prst="rect">
            <a:avLst/>
          </a:prstGeom>
        </p:spPr>
      </p:pic>
      <p:sp>
        <p:nvSpPr>
          <p:cNvPr id="12" name="Subtitle 4">
            <a:extLst>
              <a:ext uri="{FF2B5EF4-FFF2-40B4-BE49-F238E27FC236}">
                <a16:creationId xmlns:a16="http://schemas.microsoft.com/office/drawing/2014/main" id="{5DCB2124-89EF-44F3-A671-253902FBB847}"/>
              </a:ext>
            </a:extLst>
          </p:cNvPr>
          <p:cNvSpPr txBox="1">
            <a:spLocks/>
          </p:cNvSpPr>
          <p:nvPr/>
        </p:nvSpPr>
        <p:spPr>
          <a:xfrm>
            <a:off x="195405" y="2725179"/>
            <a:ext cx="8144779" cy="24497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Introduction to C++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Day 5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13-17 December 2021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3600" b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600" b="1" i="1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DD0E97-0CA3-40BB-BD46-AF63D474880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013" y="1826273"/>
            <a:ext cx="2000500" cy="168430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ubtitle 4">
            <a:extLst>
              <a:ext uri="{FF2B5EF4-FFF2-40B4-BE49-F238E27FC236}">
                <a16:creationId xmlns:a16="http://schemas.microsoft.com/office/drawing/2014/main" id="{F377E938-4E7F-4486-AC22-3A1B228974EB}"/>
              </a:ext>
            </a:extLst>
          </p:cNvPr>
          <p:cNvSpPr txBox="1">
            <a:spLocks/>
          </p:cNvSpPr>
          <p:nvPr/>
        </p:nvSpPr>
        <p:spPr>
          <a:xfrm>
            <a:off x="117116" y="5643624"/>
            <a:ext cx="4671486" cy="15063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Pat Barton.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PES LLC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100" b="1" i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Minority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579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81BBDC9-2DC6-4959-AC3D-49A5DCB05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74BB55-8517-4CFE-9389-81D0E6F8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F7C935-E41E-4E8D-91DF-D3BAB9521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B64230-1B44-4C76-9885-0BBE5C73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F7F181-4FFE-4F8E-A3D0-1A8ECDEF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66495D-EC57-44E4-8DED-0DC2E07A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E0DA2F2-D672-4417-8072-9ED4FA5C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E8BACB-AEC7-46A5-A3AD-4D1BBE871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8452CCF-4A27-488A-AAF4-424933CFC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771B67-8878-4622-83B0-D431C2330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919" y="685800"/>
            <a:ext cx="3705269" cy="530859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DAY 5</a:t>
            </a:r>
            <a:br>
              <a:rPr lang="en-US" sz="3200" b="1" dirty="0">
                <a:solidFill>
                  <a:srgbClr val="FFFFFF"/>
                </a:solidFill>
              </a:rPr>
            </a:b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106ED-97B4-4414-832B-A48C522F5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553" y="685800"/>
            <a:ext cx="4754563" cy="5410200"/>
          </a:xfrm>
        </p:spPr>
        <p:txBody>
          <a:bodyPr>
            <a:normAutofit/>
          </a:bodyPr>
          <a:lstStyle/>
          <a:p>
            <a:pPr marL="0" indent="0">
              <a:buSzPct val="100000"/>
              <a:buNone/>
            </a:pPr>
            <a:r>
              <a:rPr lang="en-US" sz="1800" b="1" dirty="0">
                <a:solidFill>
                  <a:srgbClr val="FFFFFF"/>
                </a:solidFill>
              </a:rPr>
              <a:t>Today’s Objectives and Topics</a:t>
            </a: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Creating class libraries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Constructors and destructors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More on pointers</a:t>
            </a:r>
          </a:p>
          <a:p>
            <a:pPr lvl="1">
              <a:buSzPct val="100000"/>
            </a:pPr>
            <a:r>
              <a:rPr lang="en-US" sz="1600" b="1" dirty="0">
                <a:solidFill>
                  <a:srgbClr val="FFFFFF"/>
                </a:solidFill>
              </a:rPr>
              <a:t>Arithmetic with pointers</a:t>
            </a:r>
          </a:p>
          <a:p>
            <a:pPr lvl="1">
              <a:buSzPct val="100000"/>
            </a:pPr>
            <a:r>
              <a:rPr lang="en-US" sz="1600" b="1" dirty="0">
                <a:solidFill>
                  <a:srgbClr val="FFFFFF"/>
                </a:solidFill>
              </a:rPr>
              <a:t>Double pointers and arrays</a:t>
            </a:r>
          </a:p>
          <a:p>
            <a:pPr lvl="1">
              <a:buSzPct val="100000"/>
            </a:pPr>
            <a:r>
              <a:rPr lang="en-US" sz="1600" b="1" dirty="0">
                <a:solidFill>
                  <a:srgbClr val="FFFFFF"/>
                </a:solidFill>
              </a:rPr>
              <a:t>“By reference” versus “By value” ops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Testing and test-driven development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Assertions</a:t>
            </a: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 marL="0" indent="0">
              <a:buSzPct val="100000"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5928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5730" y="210761"/>
            <a:ext cx="551217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Creating class libraries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9B72D3-85F5-4CD3-9E8A-892B7EE29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" r="22606" b="2"/>
          <a:stretch/>
        </p:blipFill>
        <p:spPr>
          <a:xfrm>
            <a:off x="5837563" y="115431"/>
            <a:ext cx="3497937" cy="2775815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8658415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5730" y="210761"/>
            <a:ext cx="551217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Constructors and destructors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9B72D3-85F5-4CD3-9E8A-892B7EE29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" r="22606" b="2"/>
          <a:stretch/>
        </p:blipFill>
        <p:spPr>
          <a:xfrm>
            <a:off x="5837563" y="115431"/>
            <a:ext cx="3497937" cy="2775815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226649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5730" y="210761"/>
            <a:ext cx="551217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More on pointers</a:t>
            </a:r>
          </a:p>
          <a:p>
            <a:pPr marL="685800" lvl="1"/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Arithmatic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9B72D3-85F5-4CD3-9E8A-892B7EE29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" r="22606" b="2"/>
          <a:stretch/>
        </p:blipFill>
        <p:spPr>
          <a:xfrm>
            <a:off x="5837563" y="115431"/>
            <a:ext cx="3497937" cy="2775815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675189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5730" y="210761"/>
            <a:ext cx="551217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More on pointers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Double pointers and arrays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9B72D3-85F5-4CD3-9E8A-892B7EE29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" r="22606" b="2"/>
          <a:stretch/>
        </p:blipFill>
        <p:spPr>
          <a:xfrm>
            <a:off x="5837563" y="115431"/>
            <a:ext cx="3497937" cy="2775815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829818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5730" y="210761"/>
            <a:ext cx="551217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More on pointers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‘By reference” versus “by value” ops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9B72D3-85F5-4CD3-9E8A-892B7EE29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" r="22606" b="2"/>
          <a:stretch/>
        </p:blipFill>
        <p:spPr>
          <a:xfrm>
            <a:off x="5837563" y="115431"/>
            <a:ext cx="3497937" cy="2775815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977492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5730" y="210761"/>
            <a:ext cx="551217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Testing and test-driven development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9B72D3-85F5-4CD3-9E8A-892B7EE29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" r="22606" b="2"/>
          <a:stretch/>
        </p:blipFill>
        <p:spPr>
          <a:xfrm>
            <a:off x="5837563" y="115431"/>
            <a:ext cx="3497937" cy="2775815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104090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5730" y="210761"/>
            <a:ext cx="551217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Assertions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9B72D3-85F5-4CD3-9E8A-892B7EE29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" r="22606" b="2"/>
          <a:stretch/>
        </p:blipFill>
        <p:spPr>
          <a:xfrm>
            <a:off x="5837563" y="115431"/>
            <a:ext cx="3497937" cy="2775815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64458212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5135</Words>
  <Application>Microsoft Office PowerPoint</Application>
  <PresentationFormat>Widescreen</PresentationFormat>
  <Paragraphs>1113</Paragraphs>
  <Slides>102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9" baseType="lpstr">
      <vt:lpstr>Arial Black</vt:lpstr>
      <vt:lpstr>Arial Narrow</vt:lpstr>
      <vt:lpstr>Calibri</vt:lpstr>
      <vt:lpstr>Century Gothic</vt:lpstr>
      <vt:lpstr>Consolas</vt:lpstr>
      <vt:lpstr>Wingdings 3</vt:lpstr>
      <vt:lpstr>Slice</vt:lpstr>
      <vt:lpstr>PowerPoint Presentation</vt:lpstr>
      <vt:lpstr>DAY 1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2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3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4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5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Wetzel</dc:creator>
  <cp:lastModifiedBy>pat barton</cp:lastModifiedBy>
  <cp:revision>39</cp:revision>
  <dcterms:created xsi:type="dcterms:W3CDTF">2021-03-24T18:43:29Z</dcterms:created>
  <dcterms:modified xsi:type="dcterms:W3CDTF">2021-12-01T23:57:46Z</dcterms:modified>
</cp:coreProperties>
</file>